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 id="2147483708" r:id="rId2"/>
  </p:sldMasterIdLst>
  <p:notesMasterIdLst>
    <p:notesMasterId r:id="rId14"/>
  </p:notesMasterIdLst>
  <p:handoutMasterIdLst>
    <p:handoutMasterId r:id="rId15"/>
  </p:handoutMasterIdLst>
  <p:sldIdLst>
    <p:sldId id="1365" r:id="rId3"/>
    <p:sldId id="277" r:id="rId4"/>
    <p:sldId id="278" r:id="rId5"/>
    <p:sldId id="1434" r:id="rId6"/>
    <p:sldId id="1405" r:id="rId7"/>
    <p:sldId id="1394" r:id="rId8"/>
    <p:sldId id="1407" r:id="rId9"/>
    <p:sldId id="1408" r:id="rId10"/>
    <p:sldId id="1409" r:id="rId11"/>
    <p:sldId id="1410" r:id="rId12"/>
    <p:sldId id="1411" r:id="rId13"/>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180"/>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FD79928-4651-40DE-BED0-7FD60EBBAEFB}"/>
              </a:ext>
            </a:extLst>
          </p:cNvPr>
          <p:cNvSpPr>
            <a:spLocks noGrp="1"/>
          </p:cNvSpPr>
          <p:nvPr>
            <p:ph type="hdr" sz="quarter"/>
          </p:nvPr>
        </p:nvSpPr>
        <p:spPr>
          <a:xfrm>
            <a:off x="1" y="1"/>
            <a:ext cx="3170238" cy="481013"/>
          </a:xfrm>
          <a:prstGeom prst="rect">
            <a:avLst/>
          </a:prstGeom>
        </p:spPr>
        <p:txBody>
          <a:bodyPr vert="horz" lIns="91430" tIns="45715" rIns="91430" bIns="45715" rtlCol="0"/>
          <a:lstStyle>
            <a:lvl1pPr algn="l">
              <a:defRPr sz="1200"/>
            </a:lvl1pPr>
          </a:lstStyle>
          <a:p>
            <a:r>
              <a:rPr lang="en-US" sz="1000">
                <a:latin typeface="Arial" panose="020B0604020202020204" pitchFamily="34" charset="0"/>
                <a:cs typeface="Arial" panose="020B0604020202020204" pitchFamily="34" charset="0"/>
              </a:rPr>
              <a:t>Class – The Book Of Revelation (79)</a:t>
            </a:r>
          </a:p>
        </p:txBody>
      </p:sp>
      <p:sp>
        <p:nvSpPr>
          <p:cNvPr id="3" name="Date Placeholder 2">
            <a:extLst>
              <a:ext uri="{FF2B5EF4-FFF2-40B4-BE49-F238E27FC236}">
                <a16:creationId xmlns:a16="http://schemas.microsoft.com/office/drawing/2014/main" id="{73C550AB-B8B8-40A1-8F32-22DF008A1855}"/>
              </a:ext>
            </a:extLst>
          </p:cNvPr>
          <p:cNvSpPr>
            <a:spLocks noGrp="1"/>
          </p:cNvSpPr>
          <p:nvPr>
            <p:ph type="dt" sz="quarter" idx="1"/>
          </p:nvPr>
        </p:nvSpPr>
        <p:spPr>
          <a:xfrm>
            <a:off x="4143375" y="1"/>
            <a:ext cx="3170238" cy="481013"/>
          </a:xfrm>
          <a:prstGeom prst="rect">
            <a:avLst/>
          </a:prstGeom>
        </p:spPr>
        <p:txBody>
          <a:bodyPr vert="horz" lIns="91430" tIns="45715" rIns="91430" bIns="45715" rtlCol="0"/>
          <a:lstStyle>
            <a:lvl1pPr algn="r">
              <a:defRPr sz="1200"/>
            </a:lvl1pPr>
          </a:lstStyle>
          <a:p>
            <a:r>
              <a:rPr lang="en-US" sz="1000">
                <a:latin typeface="Arial" panose="020B0604020202020204" pitchFamily="34" charset="0"/>
                <a:cs typeface="Arial" panose="020B0604020202020204" pitchFamily="34" charset="0"/>
              </a:rPr>
              <a:t>9/12/2021 am class</a:t>
            </a:r>
          </a:p>
        </p:txBody>
      </p:sp>
      <p:sp>
        <p:nvSpPr>
          <p:cNvPr id="4" name="Footer Placeholder 3">
            <a:extLst>
              <a:ext uri="{FF2B5EF4-FFF2-40B4-BE49-F238E27FC236}">
                <a16:creationId xmlns:a16="http://schemas.microsoft.com/office/drawing/2014/main" id="{33E8294D-F730-4F65-B969-FAD9F97ABBD8}"/>
              </a:ext>
            </a:extLst>
          </p:cNvPr>
          <p:cNvSpPr>
            <a:spLocks noGrp="1"/>
          </p:cNvSpPr>
          <p:nvPr>
            <p:ph type="ftr" sz="quarter" idx="2"/>
          </p:nvPr>
        </p:nvSpPr>
        <p:spPr>
          <a:xfrm>
            <a:off x="1" y="9120188"/>
            <a:ext cx="3170238" cy="481012"/>
          </a:xfrm>
          <a:prstGeom prst="rect">
            <a:avLst/>
          </a:prstGeom>
        </p:spPr>
        <p:txBody>
          <a:bodyPr vert="horz" lIns="91430" tIns="45715" rIns="91430" bIns="45715"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0C65CFFA-BB56-4BEB-9F86-365DAE2B4A40}"/>
              </a:ext>
            </a:extLst>
          </p:cNvPr>
          <p:cNvSpPr>
            <a:spLocks noGrp="1"/>
          </p:cNvSpPr>
          <p:nvPr>
            <p:ph type="sldNum" sz="quarter" idx="3"/>
          </p:nvPr>
        </p:nvSpPr>
        <p:spPr>
          <a:xfrm>
            <a:off x="4143375" y="9120188"/>
            <a:ext cx="3170238" cy="481012"/>
          </a:xfrm>
          <a:prstGeom prst="rect">
            <a:avLst/>
          </a:prstGeom>
        </p:spPr>
        <p:txBody>
          <a:bodyPr vert="horz" lIns="91430" tIns="45715" rIns="91430" bIns="45715" rtlCol="0" anchor="b"/>
          <a:lstStyle>
            <a:lvl1pPr algn="r">
              <a:defRPr sz="1200"/>
            </a:lvl1pPr>
          </a:lstStyle>
          <a:p>
            <a:fld id="{3B8B402B-ACF2-46F4-B440-10D295AC35FE}"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07124043"/>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69920" cy="481727"/>
          </a:xfrm>
          <a:prstGeom prst="rect">
            <a:avLst/>
          </a:prstGeom>
        </p:spPr>
        <p:txBody>
          <a:bodyPr vert="horz" lIns="96641" tIns="48320" rIns="96641" bIns="48320" rtlCol="0"/>
          <a:lstStyle>
            <a:lvl1pPr algn="l">
              <a:defRPr sz="1200"/>
            </a:lvl1pPr>
          </a:lstStyle>
          <a:p>
            <a:r>
              <a:rPr lang="en-US"/>
              <a:t>Class – The Book Of Revelation (79)</a:t>
            </a:r>
          </a:p>
        </p:txBody>
      </p:sp>
      <p:sp>
        <p:nvSpPr>
          <p:cNvPr id="3" name="Date Placeholder 2"/>
          <p:cNvSpPr>
            <a:spLocks noGrp="1"/>
          </p:cNvSpPr>
          <p:nvPr>
            <p:ph type="dt" idx="1"/>
          </p:nvPr>
        </p:nvSpPr>
        <p:spPr>
          <a:xfrm>
            <a:off x="4143587" y="1"/>
            <a:ext cx="3169920" cy="481727"/>
          </a:xfrm>
          <a:prstGeom prst="rect">
            <a:avLst/>
          </a:prstGeom>
        </p:spPr>
        <p:txBody>
          <a:bodyPr vert="horz" lIns="96641" tIns="48320" rIns="96641" bIns="48320" rtlCol="0"/>
          <a:lstStyle>
            <a:lvl1pPr algn="r">
              <a:defRPr sz="1200"/>
            </a:lvl1pPr>
          </a:lstStyle>
          <a:p>
            <a:r>
              <a:rPr lang="en-US"/>
              <a:t>9/12/2021 am class</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41" tIns="48320" rIns="96641" bIns="48320" rtlCol="0" anchor="ctr"/>
          <a:lstStyle/>
          <a:p>
            <a:endParaRPr lang="en-US"/>
          </a:p>
        </p:txBody>
      </p:sp>
      <p:sp>
        <p:nvSpPr>
          <p:cNvPr id="5" name="Notes Placeholder 4"/>
          <p:cNvSpPr>
            <a:spLocks noGrp="1"/>
          </p:cNvSpPr>
          <p:nvPr>
            <p:ph type="body" sz="quarter" idx="3"/>
          </p:nvPr>
        </p:nvSpPr>
        <p:spPr>
          <a:xfrm>
            <a:off x="731521" y="4620578"/>
            <a:ext cx="5852160" cy="3780472"/>
          </a:xfrm>
          <a:prstGeom prst="rect">
            <a:avLst/>
          </a:prstGeom>
        </p:spPr>
        <p:txBody>
          <a:bodyPr vert="horz" lIns="96641" tIns="48320" rIns="96641" bIns="483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41" tIns="48320" rIns="96641" bIns="48320"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41" tIns="48320" rIns="96641" bIns="48320" rtlCol="0" anchor="b"/>
          <a:lstStyle>
            <a:lvl1pPr algn="r">
              <a:defRPr sz="1200"/>
            </a:lvl1pPr>
          </a:lstStyle>
          <a:p>
            <a:fld id="{B635C928-8A8D-4793-B655-F82D252F62EA}" type="slidenum">
              <a:rPr lang="en-US" smtClean="0"/>
              <a:t>‹#›</a:t>
            </a:fld>
            <a:endParaRPr lang="en-US"/>
          </a:p>
        </p:txBody>
      </p:sp>
    </p:spTree>
    <p:extLst>
      <p:ext uri="{BB962C8B-B14F-4D97-AF65-F5344CB8AC3E}">
        <p14:creationId xmlns:p14="http://schemas.microsoft.com/office/powerpoint/2010/main" val="520915373"/>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9"/>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C847D6D-ADF9-449F-8C4F-6704CF5077E4}" type="datetimeFigureOut">
              <a:rPr lang="en-US" smtClean="0"/>
              <a:t>9/18/2021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DFB1A6-5B5B-4F6D-9F9E-CEEE940E351F}" type="slidenum">
              <a:rPr lang="en-US" smtClean="0"/>
              <a:t>‹#›</a:t>
            </a:fld>
            <a:endParaRPr lang="en-US"/>
          </a:p>
        </p:txBody>
      </p:sp>
    </p:spTree>
    <p:extLst>
      <p:ext uri="{BB962C8B-B14F-4D97-AF65-F5344CB8AC3E}">
        <p14:creationId xmlns:p14="http://schemas.microsoft.com/office/powerpoint/2010/main" val="37395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C847D6D-ADF9-449F-8C4F-6704CF5077E4}" type="datetimeFigureOut">
              <a:rPr lang="en-US" smtClean="0"/>
              <a:t>9/18/2021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DFB1A6-5B5B-4F6D-9F9E-CEEE940E351F}" type="slidenum">
              <a:rPr lang="en-US" smtClean="0"/>
              <a:t>‹#›</a:t>
            </a:fld>
            <a:endParaRPr lang="en-US"/>
          </a:p>
        </p:txBody>
      </p:sp>
    </p:spTree>
    <p:extLst>
      <p:ext uri="{BB962C8B-B14F-4D97-AF65-F5344CB8AC3E}">
        <p14:creationId xmlns:p14="http://schemas.microsoft.com/office/powerpoint/2010/main" val="25605450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2"/>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2"/>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C847D6D-ADF9-449F-8C4F-6704CF5077E4}" type="datetimeFigureOut">
              <a:rPr lang="en-US" smtClean="0"/>
              <a:t>9/18/2021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DFB1A6-5B5B-4F6D-9F9E-CEEE940E351F}" type="slidenum">
              <a:rPr lang="en-US" smtClean="0"/>
              <a:t>‹#›</a:t>
            </a:fld>
            <a:endParaRPr lang="en-US"/>
          </a:p>
        </p:txBody>
      </p:sp>
    </p:spTree>
    <p:extLst>
      <p:ext uri="{BB962C8B-B14F-4D97-AF65-F5344CB8AC3E}">
        <p14:creationId xmlns:p14="http://schemas.microsoft.com/office/powerpoint/2010/main" val="19005186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normAutofit/>
          </a:bodyPr>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657349" y="3829878"/>
            <a:ext cx="6858000" cy="618523"/>
          </a:xfrm>
        </p:spPr>
        <p:txBody>
          <a:bodyPr anchor="b">
            <a:normAutofit/>
          </a:bodyPr>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2C2085DC-C5DD-4A28-94F6-F9F029BCA1AE}" type="slidenum">
              <a:rPr lang="en-US" altLang="en-US" smtClean="0"/>
              <a:pPr/>
              <a:t>‹#›</a:t>
            </a:fld>
            <a:endParaRPr lang="en-US" altLang="en-US"/>
          </a:p>
        </p:txBody>
      </p:sp>
    </p:spTree>
    <p:extLst>
      <p:ext uri="{BB962C8B-B14F-4D97-AF65-F5344CB8AC3E}">
        <p14:creationId xmlns:p14="http://schemas.microsoft.com/office/powerpoint/2010/main" val="229995642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71DD7C3C-26EA-48D1-89DB-82086917E937}" type="slidenum">
              <a:rPr lang="en-US" altLang="en-US" smtClean="0"/>
              <a:pPr/>
              <a:t>‹#›</a:t>
            </a:fld>
            <a:endParaRPr lang="en-US" altLang="en-US"/>
          </a:p>
        </p:txBody>
      </p:sp>
    </p:spTree>
    <p:extLst>
      <p:ext uri="{BB962C8B-B14F-4D97-AF65-F5344CB8AC3E}">
        <p14:creationId xmlns:p14="http://schemas.microsoft.com/office/powerpoint/2010/main" val="358709417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normAutofit/>
          </a:bodyPr>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640899" y="3829878"/>
            <a:ext cx="6858000" cy="617822"/>
          </a:xfrm>
        </p:spPr>
        <p:txBody>
          <a:bodyPr anchor="b">
            <a:normAutofit/>
          </a:bodyPr>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6075DFFC-4C7E-4580-BD58-D28052B8411C}" type="slidenum">
              <a:rPr lang="en-US" altLang="en-US" smtClean="0"/>
              <a:pPr/>
              <a:t>‹#›</a:t>
            </a:fld>
            <a:endParaRPr lang="en-US" altLang="en-US"/>
          </a:p>
        </p:txBody>
      </p:sp>
    </p:spTree>
    <p:extLst>
      <p:ext uri="{BB962C8B-B14F-4D97-AF65-F5344CB8AC3E}">
        <p14:creationId xmlns:p14="http://schemas.microsoft.com/office/powerpoint/2010/main" val="380251457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3981AFB8-6607-4BFB-A990-26AE2ECB36E5}" type="slidenum">
              <a:rPr lang="en-US" altLang="en-US" smtClean="0"/>
              <a:pPr/>
              <a:t>‹#›</a:t>
            </a:fld>
            <a:endParaRPr lang="en-US" altLang="en-US"/>
          </a:p>
        </p:txBody>
      </p:sp>
    </p:spTree>
    <p:extLst>
      <p:ext uri="{BB962C8B-B14F-4D97-AF65-F5344CB8AC3E}">
        <p14:creationId xmlns:p14="http://schemas.microsoft.com/office/powerpoint/2010/main" val="116139401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normAutofit/>
          </a:bodyPr>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9880" y="1681163"/>
            <a:ext cx="3776661" cy="823912"/>
          </a:xfrm>
        </p:spPr>
        <p:txBody>
          <a:bodyPr vert="horz" lIns="91440" tIns="45720" rIns="91440" bIns="45720" rtlCol="0" anchor="b">
            <a:normAutofit/>
          </a:bodyPr>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739880" y="2505075"/>
            <a:ext cx="377666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3D3B5985-F0FB-461C-A410-C18B3EA5F9E1}" type="slidenum">
              <a:rPr lang="en-US" altLang="en-US" smtClean="0"/>
              <a:pPr/>
              <a:t>‹#›</a:t>
            </a:fld>
            <a:endParaRPr lang="en-US" altLang="en-US"/>
          </a:p>
        </p:txBody>
      </p:sp>
    </p:spTree>
    <p:extLst>
      <p:ext uri="{BB962C8B-B14F-4D97-AF65-F5344CB8AC3E}">
        <p14:creationId xmlns:p14="http://schemas.microsoft.com/office/powerpoint/2010/main" val="47973235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FA8F3877-D21C-4381-AFB3-9CF0607A0B12}" type="slidenum">
              <a:rPr lang="en-US" altLang="en-US" smtClean="0"/>
              <a:pPr/>
              <a:t>‹#›</a:t>
            </a:fld>
            <a:endParaRPr lang="en-US" altLang="en-US"/>
          </a:p>
        </p:txBody>
      </p:sp>
    </p:spTree>
    <p:extLst>
      <p:ext uri="{BB962C8B-B14F-4D97-AF65-F5344CB8AC3E}">
        <p14:creationId xmlns:p14="http://schemas.microsoft.com/office/powerpoint/2010/main" val="276490193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A5615BA9-689B-4940-B8A1-D0153F61312A}" type="slidenum">
              <a:rPr lang="en-US" altLang="en-US" smtClean="0"/>
              <a:pPr/>
              <a:t>‹#›</a:t>
            </a:fld>
            <a:endParaRPr lang="en-US" altLang="en-US"/>
          </a:p>
        </p:txBody>
      </p:sp>
    </p:spTree>
    <p:extLst>
      <p:ext uri="{BB962C8B-B14F-4D97-AF65-F5344CB8AC3E}">
        <p14:creationId xmlns:p14="http://schemas.microsoft.com/office/powerpoint/2010/main" val="118997639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B837187E-E6D4-4886-BDEE-08F8AEB698FB}" type="slidenum">
              <a:rPr lang="en-US" altLang="en-US" smtClean="0"/>
              <a:pPr/>
              <a:t>‹#›</a:t>
            </a:fld>
            <a:endParaRPr lang="en-US" altLang="en-US"/>
          </a:p>
        </p:txBody>
      </p:sp>
    </p:spTree>
    <p:extLst>
      <p:ext uri="{BB962C8B-B14F-4D97-AF65-F5344CB8AC3E}">
        <p14:creationId xmlns:p14="http://schemas.microsoft.com/office/powerpoint/2010/main" val="227306714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C847D6D-ADF9-449F-8C4F-6704CF5077E4}" type="datetimeFigureOut">
              <a:rPr lang="en-US" smtClean="0"/>
              <a:t>9/18/2021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DFB1A6-5B5B-4F6D-9F9E-CEEE940E351F}" type="slidenum">
              <a:rPr lang="en-US" smtClean="0"/>
              <a:t>‹#›</a:t>
            </a:fld>
            <a:endParaRPr lang="en-US"/>
          </a:p>
        </p:txBody>
      </p:sp>
    </p:spTree>
    <p:extLst>
      <p:ext uri="{BB962C8B-B14F-4D97-AF65-F5344CB8AC3E}">
        <p14:creationId xmlns:p14="http://schemas.microsoft.com/office/powerpoint/2010/main" val="199205131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86CCBCD0-433E-4322-8891-D43E1F630C1A}" type="slidenum">
              <a:rPr lang="en-US" altLang="en-US" smtClean="0"/>
              <a:pPr/>
              <a:t>‹#›</a:t>
            </a:fld>
            <a:endParaRPr lang="en-US" altLang="en-US"/>
          </a:p>
        </p:txBody>
      </p:sp>
    </p:spTree>
    <p:extLst>
      <p:ext uri="{BB962C8B-B14F-4D97-AF65-F5344CB8AC3E}">
        <p14:creationId xmlns:p14="http://schemas.microsoft.com/office/powerpoint/2010/main" val="188932790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222409367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nchor="ct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356933419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365125"/>
            <a:ext cx="6977064" cy="2992904"/>
          </a:xfrm>
        </p:spPr>
        <p:txBody>
          <a:bodyPr anchor="ctr"/>
          <a:lstStyle>
            <a:lvl1pPr>
              <a:defRPr sz="33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4" name="Text Placeholder 3"/>
          <p:cNvSpPr>
            <a:spLocks noGrp="1"/>
          </p:cNvSpPr>
          <p:nvPr>
            <p:ph type="body" sz="half" idx="2"/>
          </p:nvPr>
        </p:nvSpPr>
        <p:spPr>
          <a:xfrm>
            <a:off x="628650" y="4501729"/>
            <a:ext cx="7884318" cy="1489496"/>
          </a:xfrm>
        </p:spPr>
        <p:txBody>
          <a:bodyPr anchor="ctr">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
        <p:nvSpPr>
          <p:cNvPr id="9" name="TextBox 8"/>
          <p:cNvSpPr txBox="1"/>
          <p:nvPr/>
        </p:nvSpPr>
        <p:spPr>
          <a:xfrm>
            <a:off x="833283" y="786824"/>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0" name="TextBox 9"/>
          <p:cNvSpPr txBox="1"/>
          <p:nvPr/>
        </p:nvSpPr>
        <p:spPr>
          <a:xfrm>
            <a:off x="7828359"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294847777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normAutofit/>
          </a:bodyPr>
          <a:lstStyle>
            <a:lvl1pPr>
              <a:defRPr sz="4050"/>
            </a:lvl1pPr>
          </a:lstStyle>
          <a:p>
            <a:r>
              <a:rPr lang="en-US"/>
              <a:t>Click to edit Master title style</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412497414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8" name="Text Placeholder 3"/>
          <p:cNvSpPr>
            <a:spLocks noGrp="1"/>
          </p:cNvSpPr>
          <p:nvPr>
            <p:ph type="body" sz="half" idx="15"/>
          </p:nvPr>
        </p:nvSpPr>
        <p:spPr>
          <a:xfrm>
            <a:off x="1017598" y="257175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9" name="Text Placeholder 4"/>
          <p:cNvSpPr>
            <a:spLocks noGrp="1"/>
          </p:cNvSpPr>
          <p:nvPr>
            <p:ph type="body" sz="quarter" idx="3"/>
          </p:nvPr>
        </p:nvSpPr>
        <p:spPr>
          <a:xfrm>
            <a:off x="3440996" y="1885950"/>
            <a:ext cx="2202181" cy="576262"/>
          </a:xfrm>
        </p:spPr>
        <p:txBody>
          <a:bodyPr vert="horz" lIns="91440" tIns="45720" rIns="91440" bIns="45720" rtlCol="0"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3433081" y="257175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1" name="Text Placeholder 4"/>
          <p:cNvSpPr>
            <a:spLocks noGrp="1"/>
          </p:cNvSpPr>
          <p:nvPr>
            <p:ph type="body" sz="quarter" idx="13"/>
          </p:nvPr>
        </p:nvSpPr>
        <p:spPr>
          <a:xfrm>
            <a:off x="5871777" y="1885950"/>
            <a:ext cx="2199085" cy="576262"/>
          </a:xfrm>
        </p:spPr>
        <p:txBody>
          <a:bodyPr vert="horz" lIns="91440" tIns="45720" rIns="91440" bIns="45720" rtlCol="0"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5871777" y="257175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373180956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248826771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2814E910-BBD9-4C6C-B553-9F185752B042}" type="slidenum">
              <a:rPr lang="en-US" altLang="en-US" smtClean="0"/>
              <a:pPr/>
              <a:t>‹#›</a:t>
            </a:fld>
            <a:endParaRPr lang="en-US" altLang="en-US"/>
          </a:p>
        </p:txBody>
      </p:sp>
    </p:spTree>
    <p:extLst>
      <p:ext uri="{BB962C8B-B14F-4D97-AF65-F5344CB8AC3E}">
        <p14:creationId xmlns:p14="http://schemas.microsoft.com/office/powerpoint/2010/main" val="180710225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A9B584D8-2FAB-4CF1-AF74-0E7F3D958B3D}" type="slidenum">
              <a:rPr lang="en-US" altLang="en-US" smtClean="0"/>
              <a:pPr/>
              <a:t>‹#›</a:t>
            </a:fld>
            <a:endParaRPr lang="en-US" altLang="en-US"/>
          </a:p>
        </p:txBody>
      </p:sp>
    </p:spTree>
    <p:extLst>
      <p:ext uri="{BB962C8B-B14F-4D97-AF65-F5344CB8AC3E}">
        <p14:creationId xmlns:p14="http://schemas.microsoft.com/office/powerpoint/2010/main" val="336527953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4"/>
            <a:ext cx="7772400" cy="1362075"/>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C847D6D-ADF9-449F-8C4F-6704CF5077E4}" type="datetimeFigureOut">
              <a:rPr lang="en-US" smtClean="0"/>
              <a:t>9/18/2021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DFB1A6-5B5B-4F6D-9F9E-CEEE940E351F}" type="slidenum">
              <a:rPr lang="en-US" smtClean="0"/>
              <a:t>‹#›</a:t>
            </a:fld>
            <a:endParaRPr lang="en-US"/>
          </a:p>
        </p:txBody>
      </p:sp>
    </p:spTree>
    <p:extLst>
      <p:ext uri="{BB962C8B-B14F-4D97-AF65-F5344CB8AC3E}">
        <p14:creationId xmlns:p14="http://schemas.microsoft.com/office/powerpoint/2010/main" val="2025072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4"/>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4"/>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C847D6D-ADF9-449F-8C4F-6704CF5077E4}" type="datetimeFigureOut">
              <a:rPr lang="en-US" smtClean="0"/>
              <a:t>9/18/2021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DFB1A6-5B5B-4F6D-9F9E-CEEE940E351F}" type="slidenum">
              <a:rPr lang="en-US" smtClean="0"/>
              <a:t>‹#›</a:t>
            </a:fld>
            <a:endParaRPr lang="en-US"/>
          </a:p>
        </p:txBody>
      </p:sp>
    </p:spTree>
    <p:extLst>
      <p:ext uri="{BB962C8B-B14F-4D97-AF65-F5344CB8AC3E}">
        <p14:creationId xmlns:p14="http://schemas.microsoft.com/office/powerpoint/2010/main" val="6411862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C847D6D-ADF9-449F-8C4F-6704CF5077E4}" type="datetimeFigureOut">
              <a:rPr lang="en-US" smtClean="0"/>
              <a:t>9/18/2021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FDFB1A6-5B5B-4F6D-9F9E-CEEE940E351F}" type="slidenum">
              <a:rPr lang="en-US" smtClean="0"/>
              <a:t>‹#›</a:t>
            </a:fld>
            <a:endParaRPr lang="en-US"/>
          </a:p>
        </p:txBody>
      </p:sp>
    </p:spTree>
    <p:extLst>
      <p:ext uri="{BB962C8B-B14F-4D97-AF65-F5344CB8AC3E}">
        <p14:creationId xmlns:p14="http://schemas.microsoft.com/office/powerpoint/2010/main" val="35102493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C847D6D-ADF9-449F-8C4F-6704CF5077E4}" type="datetimeFigureOut">
              <a:rPr lang="en-US" smtClean="0"/>
              <a:t>9/18/2021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FDFB1A6-5B5B-4F6D-9F9E-CEEE940E351F}" type="slidenum">
              <a:rPr lang="en-US" smtClean="0"/>
              <a:t>‹#›</a:t>
            </a:fld>
            <a:endParaRPr lang="en-US"/>
          </a:p>
        </p:txBody>
      </p:sp>
    </p:spTree>
    <p:extLst>
      <p:ext uri="{BB962C8B-B14F-4D97-AF65-F5344CB8AC3E}">
        <p14:creationId xmlns:p14="http://schemas.microsoft.com/office/powerpoint/2010/main" val="8747862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847D6D-ADF9-449F-8C4F-6704CF5077E4}" type="datetimeFigureOut">
              <a:rPr lang="en-US" smtClean="0"/>
              <a:t>9/18/2021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FDFB1A6-5B5B-4F6D-9F9E-CEEE940E351F}" type="slidenum">
              <a:rPr lang="en-US" smtClean="0"/>
              <a:t>‹#›</a:t>
            </a:fld>
            <a:endParaRPr lang="en-US"/>
          </a:p>
        </p:txBody>
      </p:sp>
    </p:spTree>
    <p:extLst>
      <p:ext uri="{BB962C8B-B14F-4D97-AF65-F5344CB8AC3E}">
        <p14:creationId xmlns:p14="http://schemas.microsoft.com/office/powerpoint/2010/main" val="38137859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73054"/>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DC847D6D-ADF9-449F-8C4F-6704CF5077E4}" type="datetimeFigureOut">
              <a:rPr lang="en-US" smtClean="0"/>
              <a:t>9/18/2021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DFB1A6-5B5B-4F6D-9F9E-CEEE940E351F}" type="slidenum">
              <a:rPr lang="en-US" smtClean="0"/>
              <a:t>‹#›</a:t>
            </a:fld>
            <a:endParaRPr lang="en-US"/>
          </a:p>
        </p:txBody>
      </p:sp>
    </p:spTree>
    <p:extLst>
      <p:ext uri="{BB962C8B-B14F-4D97-AF65-F5344CB8AC3E}">
        <p14:creationId xmlns:p14="http://schemas.microsoft.com/office/powerpoint/2010/main" val="36197891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DC847D6D-ADF9-449F-8C4F-6704CF5077E4}" type="datetimeFigureOut">
              <a:rPr lang="en-US" smtClean="0"/>
              <a:t>9/18/2021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DFB1A6-5B5B-4F6D-9F9E-CEEE940E351F}" type="slidenum">
              <a:rPr lang="en-US" smtClean="0"/>
              <a:t>‹#›</a:t>
            </a:fld>
            <a:endParaRPr lang="en-US"/>
          </a:p>
        </p:txBody>
      </p:sp>
    </p:spTree>
    <p:extLst>
      <p:ext uri="{BB962C8B-B14F-4D97-AF65-F5344CB8AC3E}">
        <p14:creationId xmlns:p14="http://schemas.microsoft.com/office/powerpoint/2010/main" val="38500066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19" Type="http://schemas.openxmlformats.org/officeDocument/2006/relationships/image" Target="../media/image2.png"/><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4"/>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4"/>
            <a:ext cx="21336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DC847D6D-ADF9-449F-8C4F-6704CF5077E4}" type="datetimeFigureOut">
              <a:rPr lang="en-US" smtClean="0"/>
              <a:t>9/18/2021</a:t>
            </a:fld>
            <a:endParaRPr lang="en-US"/>
          </a:p>
        </p:txBody>
      </p:sp>
      <p:sp>
        <p:nvSpPr>
          <p:cNvPr id="5" name="Footer Placeholder 4"/>
          <p:cNvSpPr>
            <a:spLocks noGrp="1"/>
          </p:cNvSpPr>
          <p:nvPr>
            <p:ph type="ftr" sz="quarter" idx="3"/>
          </p:nvPr>
        </p:nvSpPr>
        <p:spPr>
          <a:xfrm>
            <a:off x="3124200" y="6356354"/>
            <a:ext cx="28956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4"/>
            <a:ext cx="21336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FDFB1A6-5B5B-4F6D-9F9E-CEEE940E351F}" type="slidenum">
              <a:rPr lang="en-US" smtClean="0"/>
              <a:t>‹#›</a:t>
            </a:fld>
            <a:endParaRPr lang="en-US"/>
          </a:p>
        </p:txBody>
      </p:sp>
    </p:spTree>
    <p:extLst>
      <p:ext uri="{BB962C8B-B14F-4D97-AF65-F5344CB8AC3E}">
        <p14:creationId xmlns:p14="http://schemas.microsoft.com/office/powerpoint/2010/main" val="139310723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40000" y="1825625"/>
            <a:ext cx="76753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282FA3C6-7C60-430F-B028-42B5104B86BE}"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880198721"/>
      </p:ext>
    </p:extLst>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 id="2147483725" r:id="rId17"/>
  </p:sldLayoutIdLst>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hf hdr="0" ftr="0" dt="0"/>
  <p:txStyles>
    <p:title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9D927B-E843-462E-9476-E45B6FC0DDF8}"/>
              </a:ext>
            </a:extLst>
          </p:cNvPr>
          <p:cNvSpPr>
            <a:spLocks noGrp="1"/>
          </p:cNvSpPr>
          <p:nvPr>
            <p:ph type="ctrTitle"/>
          </p:nvPr>
        </p:nvSpPr>
        <p:spPr>
          <a:xfrm>
            <a:off x="305095" y="1905000"/>
            <a:ext cx="8533811" cy="2086725"/>
          </a:xfrm>
        </p:spPr>
        <p:txBody>
          <a:bodyPr>
            <a:spAutoFit/>
          </a:bodyPr>
          <a:lstStyle/>
          <a:p>
            <a:pPr algn="ctr"/>
            <a:r>
              <a:rPr lang="en-US" dirty="0">
                <a:solidFill>
                  <a:schemeClr val="tx1"/>
                </a:solidFill>
              </a:rPr>
              <a:t>A Study Of </a:t>
            </a:r>
            <a:br>
              <a:rPr lang="en-US" dirty="0">
                <a:solidFill>
                  <a:schemeClr val="tx1"/>
                </a:solidFill>
              </a:rPr>
            </a:br>
            <a:r>
              <a:rPr lang="en-US" dirty="0">
                <a:solidFill>
                  <a:schemeClr val="tx1"/>
                </a:solidFill>
              </a:rPr>
              <a:t>The Book Of Revelation</a:t>
            </a:r>
          </a:p>
        </p:txBody>
      </p:sp>
      <p:sp>
        <p:nvSpPr>
          <p:cNvPr id="3" name="Subtitle 2">
            <a:extLst>
              <a:ext uri="{FF2B5EF4-FFF2-40B4-BE49-F238E27FC236}">
                <a16:creationId xmlns:a16="http://schemas.microsoft.com/office/drawing/2014/main" id="{78684570-74C7-4D91-8578-009947D53EE0}"/>
              </a:ext>
            </a:extLst>
          </p:cNvPr>
          <p:cNvSpPr>
            <a:spLocks noGrp="1"/>
          </p:cNvSpPr>
          <p:nvPr>
            <p:ph type="subTitle" idx="1"/>
          </p:nvPr>
        </p:nvSpPr>
        <p:spPr>
          <a:xfrm>
            <a:off x="800100" y="4648918"/>
            <a:ext cx="7696200" cy="424732"/>
          </a:xfrm>
          <a:noFill/>
        </p:spPr>
        <p:txBody>
          <a:bodyPr>
            <a:spAutoFit/>
          </a:bodyPr>
          <a:lstStyle/>
          <a:p>
            <a:pPr algn="ctr"/>
            <a:r>
              <a:rPr lang="en-US" dirty="0">
                <a:solidFill>
                  <a:schemeClr val="tx1"/>
                </a:solidFill>
              </a:rPr>
              <a:t>September 12, 2021</a:t>
            </a:r>
          </a:p>
        </p:txBody>
      </p:sp>
      <p:sp>
        <p:nvSpPr>
          <p:cNvPr id="4" name="Slide Number Placeholder 3">
            <a:extLst>
              <a:ext uri="{FF2B5EF4-FFF2-40B4-BE49-F238E27FC236}">
                <a16:creationId xmlns:a16="http://schemas.microsoft.com/office/drawing/2014/main" id="{42A796AF-6424-41FA-BBC3-01A62FCD2F70}"/>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2C2085DC-C5DD-4A28-94F6-F9F029BCA1AE}"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84998489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672741"/>
            <a:ext cx="8229600" cy="600164"/>
          </a:xfrm>
          <a:solidFill>
            <a:schemeClr val="bg1"/>
          </a:solidFill>
          <a:ln w="38100">
            <a:noFill/>
          </a:ln>
        </p:spPr>
        <p:txBody>
          <a:bodyPr>
            <a:spAutoFit/>
          </a:bodyPr>
          <a:lstStyle/>
          <a:p>
            <a:r>
              <a:rPr lang="en-US" b="1" cap="small" dirty="0">
                <a:latin typeface="Elephant" pitchFamily="18" charset="0"/>
              </a:rPr>
              <a:t>Satan Released</a:t>
            </a:r>
          </a:p>
        </p:txBody>
      </p:sp>
      <p:sp>
        <p:nvSpPr>
          <p:cNvPr id="3" name="Content Placeholder 2"/>
          <p:cNvSpPr>
            <a:spLocks noGrp="1"/>
          </p:cNvSpPr>
          <p:nvPr>
            <p:ph idx="1"/>
          </p:nvPr>
        </p:nvSpPr>
        <p:spPr>
          <a:xfrm>
            <a:off x="122548" y="1479806"/>
            <a:ext cx="8870623" cy="5213735"/>
          </a:xfrm>
          <a:solidFill>
            <a:schemeClr val="bg1"/>
          </a:solidFill>
        </p:spPr>
        <p:txBody>
          <a:bodyPr wrap="square">
            <a:spAutoFit/>
          </a:bodyPr>
          <a:lstStyle/>
          <a:p>
            <a:pPr>
              <a:spcBef>
                <a:spcPts val="0"/>
              </a:spcBef>
            </a:pPr>
            <a:r>
              <a:rPr lang="en-US" sz="3200" dirty="0">
                <a:latin typeface="Book Antiqua" panose="02040602050305030304" pitchFamily="18" charset="0"/>
              </a:rPr>
              <a:t>The prophets of God have always denounced such evil (cf. Isaiah 25:5-15; Jeremiah 30:23-25). This statement further solidifies our understanding of the 1,000 year binding and loosing of Satan. God’s people will always be assaulted by wicked men who have their hour (cf. Revelation 11:2; 17:12-14).</a:t>
            </a:r>
          </a:p>
          <a:p>
            <a:pPr>
              <a:spcBef>
                <a:spcPts val="0"/>
              </a:spcBef>
            </a:pPr>
            <a:r>
              <a:rPr lang="en-US" sz="3200" b="1" dirty="0">
                <a:latin typeface="Book Antiqua" panose="02040602050305030304" pitchFamily="18" charset="0"/>
              </a:rPr>
              <a:t>Enemies of God </a:t>
            </a:r>
            <a:r>
              <a:rPr lang="en-US" sz="3200" dirty="0">
                <a:latin typeface="Book Antiqua" pitchFamily="18" charset="0"/>
              </a:rPr>
              <a:t>gathered for one last attempt to destroy the church</a:t>
            </a:r>
          </a:p>
          <a:p>
            <a:pPr>
              <a:spcBef>
                <a:spcPts val="0"/>
              </a:spcBef>
            </a:pPr>
            <a:r>
              <a:rPr lang="en-US" sz="3200" dirty="0">
                <a:latin typeface="Book Antiqua" pitchFamily="18" charset="0"/>
              </a:rPr>
              <a:t>Numbered as “</a:t>
            </a:r>
            <a:r>
              <a:rPr lang="en-US" sz="3200" b="1" dirty="0">
                <a:latin typeface="Book Antiqua" panose="02040602050305030304" pitchFamily="18" charset="0"/>
              </a:rPr>
              <a:t>sand of the sea</a:t>
            </a:r>
            <a:r>
              <a:rPr lang="en-US" sz="3200" dirty="0">
                <a:latin typeface="Book Antiqua" pitchFamily="18" charset="0"/>
              </a:rPr>
              <a:t>”</a:t>
            </a:r>
          </a:p>
        </p:txBody>
      </p:sp>
      <p:sp>
        <p:nvSpPr>
          <p:cNvPr id="4" name="Rectangle 3">
            <a:extLst>
              <a:ext uri="{FF2B5EF4-FFF2-40B4-BE49-F238E27FC236}">
                <a16:creationId xmlns:a16="http://schemas.microsoft.com/office/drawing/2014/main" id="{843D7C26-BEFA-457A-9A4A-8219D38B258A}"/>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Revelation 20</a:t>
            </a:r>
          </a:p>
        </p:txBody>
      </p:sp>
    </p:spTree>
    <p:extLst>
      <p:ext uri="{BB962C8B-B14F-4D97-AF65-F5344CB8AC3E}">
        <p14:creationId xmlns:p14="http://schemas.microsoft.com/office/powerpoint/2010/main" val="25046760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59030"/>
            <a:ext cx="8229600" cy="600164"/>
          </a:xfrm>
          <a:solidFill>
            <a:schemeClr val="bg1"/>
          </a:solidFill>
          <a:ln w="38100">
            <a:noFill/>
          </a:ln>
        </p:spPr>
        <p:txBody>
          <a:bodyPr>
            <a:spAutoFit/>
          </a:bodyPr>
          <a:lstStyle/>
          <a:p>
            <a:r>
              <a:rPr kumimoji="0" lang="en-US" sz="3300" b="1" i="0" u="none" strike="noStrike" kern="1200" cap="small" spc="0" normalizeH="0" baseline="0" noProof="0" dirty="0">
                <a:ln>
                  <a:noFill/>
                </a:ln>
                <a:effectLst/>
                <a:uLnTx/>
                <a:uFillTx/>
                <a:latin typeface="Elephant" pitchFamily="18" charset="0"/>
                <a:ea typeface="+mj-ea"/>
                <a:cs typeface="+mj-cs"/>
              </a:rPr>
              <a:t>Satan Released</a:t>
            </a:r>
            <a:endParaRPr lang="en-US" b="1" cap="small" dirty="0">
              <a:latin typeface="Elephant" pitchFamily="18" charset="0"/>
            </a:endParaRPr>
          </a:p>
        </p:txBody>
      </p:sp>
      <p:sp>
        <p:nvSpPr>
          <p:cNvPr id="3" name="Content Placeholder 2"/>
          <p:cNvSpPr>
            <a:spLocks noGrp="1"/>
          </p:cNvSpPr>
          <p:nvPr>
            <p:ph idx="1"/>
          </p:nvPr>
        </p:nvSpPr>
        <p:spPr>
          <a:xfrm>
            <a:off x="131975" y="1280663"/>
            <a:ext cx="8861196" cy="5509200"/>
          </a:xfrm>
          <a:solidFill>
            <a:schemeClr val="bg1"/>
          </a:solidFill>
        </p:spPr>
        <p:txBody>
          <a:bodyPr wrap="square">
            <a:spAutoFit/>
          </a:bodyPr>
          <a:lstStyle/>
          <a:p>
            <a:pPr>
              <a:spcBef>
                <a:spcPts val="0"/>
              </a:spcBef>
            </a:pPr>
            <a:r>
              <a:rPr lang="en-US" sz="2200" dirty="0">
                <a:latin typeface="Book Antiqua" pitchFamily="18" charset="0"/>
              </a:rPr>
              <a:t>The war with </a:t>
            </a:r>
            <a:r>
              <a:rPr lang="en-US" sz="2200" i="1" dirty="0">
                <a:latin typeface="Book Antiqua" pitchFamily="18" charset="0"/>
              </a:rPr>
              <a:t>“</a:t>
            </a:r>
            <a:r>
              <a:rPr lang="en-US" sz="2200" b="1" i="1" dirty="0">
                <a:latin typeface="Book Antiqua" pitchFamily="18" charset="0"/>
              </a:rPr>
              <a:t>Gog and Magog</a:t>
            </a:r>
            <a:r>
              <a:rPr lang="en-US" sz="2200" i="1" dirty="0">
                <a:latin typeface="Book Antiqua" pitchFamily="18" charset="0"/>
              </a:rPr>
              <a:t>” </a:t>
            </a:r>
            <a:r>
              <a:rPr lang="en-US" sz="2200" dirty="0">
                <a:latin typeface="Book Antiqua" pitchFamily="18" charset="0"/>
              </a:rPr>
              <a:t>is similar to </a:t>
            </a:r>
            <a:r>
              <a:rPr lang="en-US" sz="2200" b="1" dirty="0">
                <a:latin typeface="Book Antiqua" pitchFamily="18" charset="0"/>
              </a:rPr>
              <a:t>Har-</a:t>
            </a:r>
            <a:r>
              <a:rPr lang="en-US" sz="2200" b="1" dirty="0" err="1">
                <a:latin typeface="Book Antiqua" pitchFamily="18" charset="0"/>
              </a:rPr>
              <a:t>Magedon</a:t>
            </a:r>
            <a:br>
              <a:rPr lang="en-US" sz="2200" b="1" dirty="0">
                <a:latin typeface="Book Antiqua" pitchFamily="18" charset="0"/>
              </a:rPr>
            </a:br>
            <a:r>
              <a:rPr lang="en-US" sz="2200" dirty="0">
                <a:latin typeface="Book Antiqua" pitchFamily="18" charset="0"/>
              </a:rPr>
              <a:t>(see Revelation 16:14-16). Har-</a:t>
            </a:r>
            <a:r>
              <a:rPr lang="en-US" sz="2200" dirty="0" err="1">
                <a:latin typeface="Book Antiqua" pitchFamily="18" charset="0"/>
              </a:rPr>
              <a:t>Magedon</a:t>
            </a:r>
            <a:r>
              <a:rPr lang="en-US" sz="2200" dirty="0">
                <a:latin typeface="Book Antiqua" pitchFamily="18" charset="0"/>
              </a:rPr>
              <a:t> ended in the defeat of the beast out of the sea and out of the earth (Rome and false religion;</a:t>
            </a:r>
            <a:br>
              <a:rPr lang="en-US" sz="2200" dirty="0">
                <a:latin typeface="Book Antiqua" pitchFamily="18" charset="0"/>
              </a:rPr>
            </a:br>
            <a:r>
              <a:rPr lang="en-US" sz="2200" dirty="0">
                <a:latin typeface="Book Antiqua" pitchFamily="18" charset="0"/>
              </a:rPr>
              <a:t>cf. Revelation 19:19-21).</a:t>
            </a:r>
          </a:p>
          <a:p>
            <a:pPr>
              <a:spcBef>
                <a:spcPts val="0"/>
              </a:spcBef>
            </a:pPr>
            <a:r>
              <a:rPr lang="en-US" sz="2200" dirty="0">
                <a:latin typeface="Book Antiqua" pitchFamily="18" charset="0"/>
              </a:rPr>
              <a:t>Similar spiritual wars shall rage until the end of time </a:t>
            </a:r>
            <a:br>
              <a:rPr lang="en-US" sz="2200" dirty="0">
                <a:latin typeface="Book Antiqua" pitchFamily="18" charset="0"/>
              </a:rPr>
            </a:br>
            <a:r>
              <a:rPr lang="en-US" sz="2200" dirty="0">
                <a:latin typeface="Book Antiqua" pitchFamily="18" charset="0"/>
              </a:rPr>
              <a:t>(see 1 Timothy 4:1-3). Satan no longer works through one empire but through the </a:t>
            </a:r>
            <a:r>
              <a:rPr lang="en-US" sz="2200" i="1" dirty="0">
                <a:latin typeface="Book Antiqua" pitchFamily="18" charset="0"/>
              </a:rPr>
              <a:t>“</a:t>
            </a:r>
            <a:r>
              <a:rPr lang="en-US" sz="2200" b="1" i="1" dirty="0">
                <a:latin typeface="Book Antiqua" pitchFamily="18" charset="0"/>
              </a:rPr>
              <a:t>four corners of the earth</a:t>
            </a:r>
            <a:r>
              <a:rPr lang="en-US" sz="2200" i="1" dirty="0">
                <a:latin typeface="Book Antiqua" pitchFamily="18" charset="0"/>
              </a:rPr>
              <a:t>.”</a:t>
            </a:r>
          </a:p>
          <a:p>
            <a:pPr>
              <a:spcBef>
                <a:spcPts val="0"/>
              </a:spcBef>
            </a:pPr>
            <a:r>
              <a:rPr lang="en-US" sz="2200" dirty="0">
                <a:latin typeface="Book Antiqua" pitchFamily="18" charset="0"/>
              </a:rPr>
              <a:t>The Holy Spirit’s use of Gog and Magog thereby indicates a spiritual warfare between the people of God and wicked men in general.</a:t>
            </a:r>
          </a:p>
          <a:p>
            <a:pPr>
              <a:spcBef>
                <a:spcPts val="0"/>
              </a:spcBef>
            </a:pPr>
            <a:r>
              <a:rPr lang="en-US" sz="2200" dirty="0">
                <a:latin typeface="Book Antiqua" pitchFamily="18" charset="0"/>
              </a:rPr>
              <a:t>No specific geographical designations are intended, but rather all who will be hostile to the cause of Christ are implied.</a:t>
            </a:r>
          </a:p>
          <a:p>
            <a:pPr>
              <a:spcBef>
                <a:spcPts val="0"/>
              </a:spcBef>
            </a:pPr>
            <a:r>
              <a:rPr lang="en-US" sz="2200" dirty="0">
                <a:latin typeface="Book Antiqua" pitchFamily="18" charset="0"/>
              </a:rPr>
              <a:t>This battle will not be a physical conflict, but a moral and spiritual one (cf. Revelation 12:11).</a:t>
            </a:r>
          </a:p>
          <a:p>
            <a:pPr>
              <a:spcBef>
                <a:spcPts val="0"/>
              </a:spcBef>
            </a:pPr>
            <a:r>
              <a:rPr lang="en-US" sz="2200" dirty="0">
                <a:latin typeface="Book Antiqua" pitchFamily="18" charset="0"/>
              </a:rPr>
              <a:t>The kingdom of Christ has never been, nor shall ever be, advanced by engaging in a physical warfare (John 18:36; 2 Corinthians 10:4).</a:t>
            </a:r>
          </a:p>
        </p:txBody>
      </p:sp>
      <p:sp>
        <p:nvSpPr>
          <p:cNvPr id="4" name="Rectangle 3">
            <a:extLst>
              <a:ext uri="{FF2B5EF4-FFF2-40B4-BE49-F238E27FC236}">
                <a16:creationId xmlns:a16="http://schemas.microsoft.com/office/drawing/2014/main" id="{F78BC455-138F-47EE-B501-E1A4169300BF}"/>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Revelation 20</a:t>
            </a:r>
          </a:p>
        </p:txBody>
      </p:sp>
    </p:spTree>
    <p:extLst>
      <p:ext uri="{BB962C8B-B14F-4D97-AF65-F5344CB8AC3E}">
        <p14:creationId xmlns:p14="http://schemas.microsoft.com/office/powerpoint/2010/main" val="10276437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600164"/>
          </a:xfrm>
          <a:solidFill>
            <a:schemeClr val="bg1"/>
          </a:solidFill>
          <a:ln w="38100">
            <a:noFill/>
          </a:ln>
        </p:spPr>
        <p:txBody>
          <a:bodyPr>
            <a:spAutoFit/>
          </a:bodyPr>
          <a:lstStyle/>
          <a:p>
            <a:r>
              <a:rPr lang="en-US" b="1" cap="small" dirty="0">
                <a:latin typeface="OldCentury" pitchFamily="2" charset="0"/>
              </a:rPr>
              <a:t>Revelation 20:6</a:t>
            </a:r>
          </a:p>
        </p:txBody>
      </p:sp>
      <p:pic>
        <p:nvPicPr>
          <p:cNvPr id="4" name="Content Placeholder 3"/>
          <p:cNvPicPr>
            <a:picLocks noChangeAspect="1" noChangeArrowheads="1"/>
          </p:cNvPicPr>
          <p:nvPr/>
        </p:nvPicPr>
        <p:blipFill>
          <a:blip r:embed="rId2"/>
          <a:srcRect/>
          <a:stretch>
            <a:fillRect/>
          </a:stretch>
        </p:blipFill>
        <p:spPr bwMode="auto">
          <a:xfrm>
            <a:off x="668123" y="1830436"/>
            <a:ext cx="7858125" cy="4829175"/>
          </a:xfrm>
          <a:prstGeom prst="rect">
            <a:avLst/>
          </a:prstGeom>
          <a:noFill/>
          <a:ln w="9525">
            <a:noFill/>
            <a:miter lim="800000"/>
            <a:headEnd/>
            <a:tailEnd/>
          </a:ln>
        </p:spPr>
      </p:pic>
      <p:sp>
        <p:nvSpPr>
          <p:cNvPr id="5" name="TextBox 4"/>
          <p:cNvSpPr txBox="1"/>
          <p:nvPr/>
        </p:nvSpPr>
        <p:spPr>
          <a:xfrm>
            <a:off x="1657743" y="2284267"/>
            <a:ext cx="5867400" cy="286232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i="1" u="none" strike="noStrike" kern="1200" cap="none" spc="0" normalizeH="0" baseline="0" noProof="0" dirty="0">
                <a:ln>
                  <a:noFill/>
                </a:ln>
                <a:effectLst/>
                <a:uLnTx/>
                <a:uFillTx/>
                <a:latin typeface="Book Antiqua" pitchFamily="18" charset="0"/>
                <a:ea typeface="+mn-ea"/>
                <a:cs typeface="+mn-cs"/>
              </a:rPr>
              <a:t>“</a:t>
            </a:r>
            <a:r>
              <a:rPr kumimoji="0" lang="en-US" sz="2800" b="1" i="1" u="none" strike="noStrike" kern="1200" cap="none" spc="0" normalizeH="0" baseline="0" noProof="0" dirty="0">
                <a:ln>
                  <a:noFill/>
                </a:ln>
                <a:effectLst/>
                <a:uLnTx/>
                <a:uFillTx/>
                <a:latin typeface="Book Antiqua" pitchFamily="18" charset="0"/>
                <a:ea typeface="+mn-ea"/>
                <a:cs typeface="+mn-cs"/>
              </a:rPr>
              <a:t>Blessed and holy is he that hath part in the </a:t>
            </a:r>
            <a:r>
              <a:rPr kumimoji="0" lang="en-US" sz="3200" b="1" i="1" u="sng" strike="noStrike" kern="1200" cap="none" spc="0" normalizeH="0" baseline="0" noProof="0" dirty="0">
                <a:ln>
                  <a:noFill/>
                </a:ln>
                <a:effectLst/>
                <a:uLnTx/>
                <a:uFillTx/>
                <a:latin typeface="Book Antiqua" pitchFamily="18" charset="0"/>
                <a:ea typeface="+mn-ea"/>
                <a:cs typeface="+mn-cs"/>
              </a:rPr>
              <a:t>first resurrection</a:t>
            </a:r>
            <a:r>
              <a:rPr kumimoji="0" lang="en-US" sz="2800" b="1" i="1" u="none" strike="noStrike" kern="1200" cap="none" spc="0" normalizeH="0" baseline="0" noProof="0" dirty="0">
                <a:ln>
                  <a:noFill/>
                </a:ln>
                <a:effectLst/>
                <a:uLnTx/>
                <a:uFillTx/>
                <a:latin typeface="Book Antiqua" pitchFamily="18" charset="0"/>
                <a:ea typeface="+mn-ea"/>
                <a:cs typeface="+mn-cs"/>
              </a:rPr>
              <a:t>: over these </a:t>
            </a:r>
            <a:r>
              <a:rPr kumimoji="0" lang="en-US" sz="3600" b="1" i="1" u="sng" strike="noStrike" kern="1200" cap="none" spc="0" normalizeH="0" baseline="0" noProof="0" dirty="0">
                <a:ln>
                  <a:noFill/>
                </a:ln>
                <a:effectLst/>
                <a:uLnTx/>
                <a:uFillTx/>
                <a:latin typeface="Book Antiqua" pitchFamily="18" charset="0"/>
                <a:ea typeface="+mn-ea"/>
                <a:cs typeface="+mn-cs"/>
              </a:rPr>
              <a:t>the second death </a:t>
            </a:r>
            <a:r>
              <a:rPr kumimoji="0" lang="en-US" sz="2800" b="1" i="1" u="none" strike="noStrike" kern="1200" cap="none" spc="0" normalizeH="0" baseline="0" noProof="0" dirty="0">
                <a:ln>
                  <a:noFill/>
                </a:ln>
                <a:effectLst/>
                <a:uLnTx/>
                <a:uFillTx/>
                <a:latin typeface="Book Antiqua" pitchFamily="18" charset="0"/>
                <a:ea typeface="+mn-ea"/>
                <a:cs typeface="+mn-cs"/>
              </a:rPr>
              <a:t>hath no power; but they shall be priests of God and of Christ, and shall reign with him a thousand years</a:t>
            </a:r>
            <a:r>
              <a:rPr kumimoji="0" lang="en-US" sz="2800" i="1" u="none" strike="noStrike" kern="1200" cap="none" spc="0" normalizeH="0" baseline="0" noProof="0" dirty="0">
                <a:ln>
                  <a:noFill/>
                </a:ln>
                <a:effectLst/>
                <a:uLnTx/>
                <a:uFillTx/>
                <a:latin typeface="Book Antiqua" pitchFamily="18" charset="0"/>
                <a:ea typeface="+mn-ea"/>
                <a:cs typeface="+mn-cs"/>
              </a:rPr>
              <a:t>.”</a:t>
            </a:r>
          </a:p>
        </p:txBody>
      </p:sp>
      <p:sp>
        <p:nvSpPr>
          <p:cNvPr id="6" name="Rectangle 5">
            <a:extLst>
              <a:ext uri="{FF2B5EF4-FFF2-40B4-BE49-F238E27FC236}">
                <a16:creationId xmlns:a16="http://schemas.microsoft.com/office/drawing/2014/main" id="{EFCC5E59-405D-4B8F-9CE0-67CB3A41ABB0}"/>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Revelation 20</a:t>
            </a:r>
          </a:p>
        </p:txBody>
      </p:sp>
    </p:spTree>
    <p:extLst>
      <p:ext uri="{BB962C8B-B14F-4D97-AF65-F5344CB8AC3E}">
        <p14:creationId xmlns:p14="http://schemas.microsoft.com/office/powerpoint/2010/main" val="3273086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6725"/>
            <a:ext cx="8229600" cy="1143000"/>
          </a:xfrm>
          <a:solidFill>
            <a:schemeClr val="bg1"/>
          </a:solidFill>
          <a:ln w="38100">
            <a:noFill/>
          </a:ln>
        </p:spPr>
        <p:txBody>
          <a:bodyPr>
            <a:spAutoFit/>
          </a:bodyPr>
          <a:lstStyle/>
          <a:p>
            <a:r>
              <a:rPr lang="en-US" b="1" cap="small" dirty="0">
                <a:latin typeface="Elephant" pitchFamily="18" charset="0"/>
              </a:rPr>
              <a:t>Blessed and Holy – </a:t>
            </a:r>
            <a:br>
              <a:rPr lang="en-US" b="1" cap="small" dirty="0">
                <a:latin typeface="Elephant" pitchFamily="18" charset="0"/>
              </a:rPr>
            </a:br>
            <a:r>
              <a:rPr lang="en-US" b="1" cap="small" dirty="0">
                <a:latin typeface="Elephant" pitchFamily="18" charset="0"/>
              </a:rPr>
              <a:t>First Resurrection</a:t>
            </a:r>
          </a:p>
        </p:txBody>
      </p:sp>
      <p:sp>
        <p:nvSpPr>
          <p:cNvPr id="3" name="Content Placeholder 2"/>
          <p:cNvSpPr>
            <a:spLocks noGrp="1"/>
          </p:cNvSpPr>
          <p:nvPr>
            <p:ph idx="1"/>
          </p:nvPr>
        </p:nvSpPr>
        <p:spPr>
          <a:xfrm>
            <a:off x="235672" y="1695451"/>
            <a:ext cx="8688273" cy="5093702"/>
          </a:xfrm>
          <a:solidFill>
            <a:schemeClr val="bg1"/>
          </a:solidFill>
        </p:spPr>
        <p:txBody>
          <a:bodyPr wrap="square">
            <a:spAutoFit/>
          </a:bodyPr>
          <a:lstStyle/>
          <a:p>
            <a:pPr marL="0" indent="0">
              <a:spcBef>
                <a:spcPts val="0"/>
              </a:spcBef>
              <a:buNone/>
            </a:pPr>
            <a:r>
              <a:rPr lang="en-US" sz="2500" dirty="0">
                <a:latin typeface="Book Antiqua" panose="02040602050305030304" pitchFamily="18" charset="0"/>
              </a:rPr>
              <a:t>Here is the fifth of seven blessed statements mentioned in Revelation. Here we find the theme of Revelation repeated. The </a:t>
            </a:r>
            <a:r>
              <a:rPr lang="en-US" sz="2500" i="1" dirty="0">
                <a:latin typeface="Book Antiqua" panose="02040602050305030304" pitchFamily="18" charset="0"/>
              </a:rPr>
              <a:t>“blessed” </a:t>
            </a:r>
            <a:r>
              <a:rPr lang="en-US" sz="2500" dirty="0">
                <a:latin typeface="Book Antiqua" panose="02040602050305030304" pitchFamily="18" charset="0"/>
              </a:rPr>
              <a:t>are those recognized as the elect of God who love not their lives unto death! The other blessed statements are:</a:t>
            </a:r>
          </a:p>
          <a:p>
            <a:pPr marL="0" indent="0">
              <a:spcBef>
                <a:spcPts val="0"/>
              </a:spcBef>
              <a:buNone/>
            </a:pPr>
            <a:endParaRPr lang="en-US" sz="2500" dirty="0">
              <a:latin typeface="Book Antiqua" panose="02040602050305030304" pitchFamily="18" charset="0"/>
            </a:endParaRPr>
          </a:p>
          <a:p>
            <a:pPr marL="282575" indent="-282575">
              <a:spcBef>
                <a:spcPts val="0"/>
              </a:spcBef>
              <a:buNone/>
            </a:pPr>
            <a:r>
              <a:rPr lang="en-US" sz="2500" dirty="0">
                <a:latin typeface="Book Antiqua" panose="02040602050305030304" pitchFamily="18" charset="0"/>
              </a:rPr>
              <a:t>1. Blessed are those who read, hear, and obey (Revelation 1:3).</a:t>
            </a:r>
          </a:p>
          <a:p>
            <a:pPr marL="282575" indent="-282575">
              <a:spcBef>
                <a:spcPts val="0"/>
              </a:spcBef>
              <a:buNone/>
            </a:pPr>
            <a:r>
              <a:rPr lang="en-US" sz="2500" dirty="0">
                <a:latin typeface="Book Antiqua" panose="02040602050305030304" pitchFamily="18" charset="0"/>
              </a:rPr>
              <a:t>2. Blessed are those who die in the Lord (i.e., remain faithful until death – see Revelation 2:10) (Revelation 14:13).</a:t>
            </a:r>
          </a:p>
          <a:p>
            <a:pPr marL="282575" indent="-282575">
              <a:spcBef>
                <a:spcPts val="0"/>
              </a:spcBef>
              <a:buNone/>
            </a:pPr>
            <a:r>
              <a:rPr lang="en-US" sz="2500" dirty="0">
                <a:latin typeface="Book Antiqua" panose="02040602050305030304" pitchFamily="18" charset="0"/>
              </a:rPr>
              <a:t>3. Blessed are those who watch and keep themselves from sin (i.e., do not have fellowship with sin – see Revelation 18:4) (Revelation 16:15).</a:t>
            </a:r>
          </a:p>
        </p:txBody>
      </p:sp>
      <p:sp>
        <p:nvSpPr>
          <p:cNvPr id="4" name="Rectangle 3">
            <a:extLst>
              <a:ext uri="{FF2B5EF4-FFF2-40B4-BE49-F238E27FC236}">
                <a16:creationId xmlns:a16="http://schemas.microsoft.com/office/drawing/2014/main" id="{F78BC455-138F-47EE-B501-E1A4169300BF}"/>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Revelation 20</a:t>
            </a:r>
          </a:p>
        </p:txBody>
      </p:sp>
    </p:spTree>
    <p:extLst>
      <p:ext uri="{BB962C8B-B14F-4D97-AF65-F5344CB8AC3E}">
        <p14:creationId xmlns:p14="http://schemas.microsoft.com/office/powerpoint/2010/main" val="7814826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6725"/>
            <a:ext cx="8229600" cy="1143000"/>
          </a:xfrm>
          <a:solidFill>
            <a:schemeClr val="bg1"/>
          </a:solidFill>
          <a:ln w="38100">
            <a:noFill/>
          </a:ln>
        </p:spPr>
        <p:txBody>
          <a:bodyPr>
            <a:spAutoFit/>
          </a:bodyPr>
          <a:lstStyle/>
          <a:p>
            <a:r>
              <a:rPr lang="en-US" b="1" cap="small" dirty="0">
                <a:latin typeface="Elephant" pitchFamily="18" charset="0"/>
              </a:rPr>
              <a:t>Blessed and Holy – </a:t>
            </a:r>
            <a:br>
              <a:rPr lang="en-US" b="1" cap="small" dirty="0">
                <a:latin typeface="Elephant" pitchFamily="18" charset="0"/>
              </a:rPr>
            </a:br>
            <a:r>
              <a:rPr lang="en-US" b="1" cap="small" dirty="0">
                <a:latin typeface="Elephant" pitchFamily="18" charset="0"/>
              </a:rPr>
              <a:t>First Resurrection</a:t>
            </a:r>
          </a:p>
        </p:txBody>
      </p:sp>
      <p:sp>
        <p:nvSpPr>
          <p:cNvPr id="3" name="Content Placeholder 2"/>
          <p:cNvSpPr>
            <a:spLocks noGrp="1"/>
          </p:cNvSpPr>
          <p:nvPr>
            <p:ph idx="1"/>
          </p:nvPr>
        </p:nvSpPr>
        <p:spPr>
          <a:xfrm>
            <a:off x="371475" y="2038349"/>
            <a:ext cx="8486775" cy="3797963"/>
          </a:xfrm>
          <a:solidFill>
            <a:schemeClr val="bg1"/>
          </a:solidFill>
        </p:spPr>
        <p:txBody>
          <a:bodyPr>
            <a:spAutoFit/>
          </a:bodyPr>
          <a:lstStyle/>
          <a:p>
            <a:pPr marL="282575" indent="-282575">
              <a:buNone/>
            </a:pPr>
            <a:r>
              <a:rPr lang="en-US" sz="2800" dirty="0">
                <a:latin typeface="Book Antiqua" panose="02040602050305030304" pitchFamily="18" charset="0"/>
              </a:rPr>
              <a:t>4. Blessed are those who obey the gospel and attend the Lord’s wedding feast (Revelation 19:9).</a:t>
            </a:r>
          </a:p>
          <a:p>
            <a:pPr marL="282575" indent="-282575">
              <a:buNone/>
            </a:pPr>
            <a:r>
              <a:rPr lang="en-US" sz="2800" dirty="0">
                <a:latin typeface="Book Antiqua" panose="02040602050305030304" pitchFamily="18" charset="0"/>
              </a:rPr>
              <a:t>5. Blessed are those who take part in the first resurrection (Revelation 20:6).</a:t>
            </a:r>
          </a:p>
          <a:p>
            <a:pPr marL="282575" indent="-282575">
              <a:buNone/>
            </a:pPr>
            <a:r>
              <a:rPr lang="en-US" sz="2800" dirty="0">
                <a:latin typeface="Book Antiqua" panose="02040602050305030304" pitchFamily="18" charset="0"/>
              </a:rPr>
              <a:t>6. Blessed is he that keeps the words of the prophesy of this book (Revelation 22:7)</a:t>
            </a:r>
          </a:p>
          <a:p>
            <a:pPr marL="282575" indent="-282575">
              <a:buNone/>
            </a:pPr>
            <a:r>
              <a:rPr lang="en-US" sz="2800" dirty="0">
                <a:latin typeface="Book Antiqua" panose="02040602050305030304" pitchFamily="18" charset="0"/>
              </a:rPr>
              <a:t>7. Blessed are those who wash their robes (Revelation 22:13).</a:t>
            </a:r>
          </a:p>
        </p:txBody>
      </p:sp>
      <p:sp>
        <p:nvSpPr>
          <p:cNvPr id="4" name="Rectangle 3">
            <a:extLst>
              <a:ext uri="{FF2B5EF4-FFF2-40B4-BE49-F238E27FC236}">
                <a16:creationId xmlns:a16="http://schemas.microsoft.com/office/drawing/2014/main" id="{F78BC455-138F-47EE-B501-E1A4169300BF}"/>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Revelation 20</a:t>
            </a:r>
          </a:p>
        </p:txBody>
      </p:sp>
    </p:spTree>
    <p:extLst>
      <p:ext uri="{BB962C8B-B14F-4D97-AF65-F5344CB8AC3E}">
        <p14:creationId xmlns:p14="http://schemas.microsoft.com/office/powerpoint/2010/main" val="42846064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6725"/>
            <a:ext cx="8229600" cy="1143000"/>
          </a:xfrm>
          <a:solidFill>
            <a:schemeClr val="bg1"/>
          </a:solidFill>
          <a:ln w="38100">
            <a:noFill/>
          </a:ln>
        </p:spPr>
        <p:txBody>
          <a:bodyPr>
            <a:spAutoFit/>
          </a:bodyPr>
          <a:lstStyle/>
          <a:p>
            <a:r>
              <a:rPr lang="en-US" b="1" cap="small" dirty="0">
                <a:latin typeface="Elephant" pitchFamily="18" charset="0"/>
              </a:rPr>
              <a:t>Blessed and Holy – </a:t>
            </a:r>
            <a:br>
              <a:rPr lang="en-US" b="1" cap="small" dirty="0">
                <a:latin typeface="Elephant" pitchFamily="18" charset="0"/>
              </a:rPr>
            </a:br>
            <a:r>
              <a:rPr lang="en-US" b="1" cap="small" dirty="0">
                <a:latin typeface="Elephant" pitchFamily="18" charset="0"/>
              </a:rPr>
              <a:t>First Resurrection</a:t>
            </a:r>
          </a:p>
        </p:txBody>
      </p:sp>
      <p:sp>
        <p:nvSpPr>
          <p:cNvPr id="3" name="Content Placeholder 2"/>
          <p:cNvSpPr>
            <a:spLocks noGrp="1"/>
          </p:cNvSpPr>
          <p:nvPr>
            <p:ph idx="1"/>
          </p:nvPr>
        </p:nvSpPr>
        <p:spPr>
          <a:xfrm>
            <a:off x="188539" y="1695451"/>
            <a:ext cx="8799926" cy="5016758"/>
          </a:xfrm>
          <a:solidFill>
            <a:schemeClr val="bg1"/>
          </a:solidFill>
        </p:spPr>
        <p:txBody>
          <a:bodyPr wrap="square">
            <a:spAutoFit/>
          </a:bodyPr>
          <a:lstStyle/>
          <a:p>
            <a:r>
              <a:rPr lang="en-US" sz="3200" dirty="0">
                <a:latin typeface="Book Antiqua" panose="02040602050305030304" pitchFamily="18" charset="0"/>
              </a:rPr>
              <a:t>Those had part in the “</a:t>
            </a:r>
            <a:r>
              <a:rPr lang="en-US" sz="3200" b="1" dirty="0">
                <a:latin typeface="Book Antiqua" panose="02040602050305030304" pitchFamily="18" charset="0"/>
              </a:rPr>
              <a:t>first resurrection</a:t>
            </a:r>
            <a:r>
              <a:rPr lang="en-US" sz="3200" dirty="0">
                <a:latin typeface="Book Antiqua" pitchFamily="18" charset="0"/>
              </a:rPr>
              <a:t>”</a:t>
            </a:r>
          </a:p>
          <a:p>
            <a:r>
              <a:rPr lang="en-US" sz="3200" dirty="0">
                <a:latin typeface="Book Antiqua" pitchFamily="18" charset="0"/>
              </a:rPr>
              <a:t>Why does the “</a:t>
            </a:r>
            <a:r>
              <a:rPr lang="en-US" sz="3200" b="1" dirty="0">
                <a:latin typeface="Book Antiqua" panose="02040602050305030304" pitchFamily="18" charset="0"/>
              </a:rPr>
              <a:t>second death</a:t>
            </a:r>
            <a:r>
              <a:rPr lang="en-US" sz="3200" dirty="0">
                <a:latin typeface="Book Antiqua" pitchFamily="18" charset="0"/>
              </a:rPr>
              <a:t>” have no power over them?</a:t>
            </a:r>
          </a:p>
          <a:p>
            <a:r>
              <a:rPr lang="en-US" sz="3200" dirty="0">
                <a:latin typeface="Book Antiqua" pitchFamily="18" charset="0"/>
              </a:rPr>
              <a:t>Second death = eternal fire of Hell.</a:t>
            </a:r>
          </a:p>
          <a:p>
            <a:r>
              <a:rPr lang="en-US" sz="3200" b="1" dirty="0">
                <a:latin typeface="Book Antiqua" panose="02040602050305030304" pitchFamily="18" charset="0"/>
              </a:rPr>
              <a:t>Overcome! Faithful! Did not compromise!</a:t>
            </a:r>
          </a:p>
          <a:p>
            <a:r>
              <a:rPr lang="en-US" sz="3200" dirty="0">
                <a:latin typeface="Book Antiqua" pitchFamily="18" charset="0"/>
              </a:rPr>
              <a:t>Christians are part of the “priesthood of God” (</a:t>
            </a:r>
            <a:r>
              <a:rPr lang="en-US" sz="3200" b="1" dirty="0">
                <a:latin typeface="Book Antiqua" panose="02040602050305030304" pitchFamily="18" charset="0"/>
              </a:rPr>
              <a:t>1 Peter 2:5-10</a:t>
            </a:r>
            <a:r>
              <a:rPr lang="en-US" sz="3200" dirty="0">
                <a:latin typeface="Book Antiqua" pitchFamily="18" charset="0"/>
              </a:rPr>
              <a:t>)</a:t>
            </a:r>
          </a:p>
          <a:p>
            <a:r>
              <a:rPr lang="en-US" sz="3200" dirty="0">
                <a:latin typeface="Book Antiqua" pitchFamily="18" charset="0"/>
              </a:rPr>
              <a:t>Reigning with Christ 1,000 years – reigning in a </a:t>
            </a:r>
            <a:r>
              <a:rPr lang="en-US" sz="3200" b="1" dirty="0">
                <a:latin typeface="Book Antiqua" panose="02040602050305030304" pitchFamily="18" charset="0"/>
              </a:rPr>
              <a:t>complete period </a:t>
            </a:r>
            <a:r>
              <a:rPr lang="en-US" sz="3200" dirty="0">
                <a:latin typeface="Book Antiqua" pitchFamily="18" charset="0"/>
              </a:rPr>
              <a:t>of time – no interruption!</a:t>
            </a:r>
          </a:p>
        </p:txBody>
      </p:sp>
      <p:sp>
        <p:nvSpPr>
          <p:cNvPr id="4" name="Rectangle 3">
            <a:extLst>
              <a:ext uri="{FF2B5EF4-FFF2-40B4-BE49-F238E27FC236}">
                <a16:creationId xmlns:a16="http://schemas.microsoft.com/office/drawing/2014/main" id="{F78BC455-138F-47EE-B501-E1A4169300BF}"/>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Revelation 20</a:t>
            </a:r>
          </a:p>
        </p:txBody>
      </p:sp>
    </p:spTree>
    <p:extLst>
      <p:ext uri="{BB962C8B-B14F-4D97-AF65-F5344CB8AC3E}">
        <p14:creationId xmlns:p14="http://schemas.microsoft.com/office/powerpoint/2010/main" val="3920534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heel(1)">
                                      <p:cBhvr>
                                        <p:cTn id="7" dur="20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wheel(1)">
                                      <p:cBhvr>
                                        <p:cTn id="12" dur="20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heel(1)">
                                      <p:cBhvr>
                                        <p:cTn id="17" dur="20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1" presetClass="entr" presetSubtype="0"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 calcmode="lin" valueType="num">
                                      <p:cBhvr>
                                        <p:cTn id="22"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3"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24"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25"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6725"/>
            <a:ext cx="8229600" cy="1143000"/>
          </a:xfrm>
          <a:solidFill>
            <a:schemeClr val="bg1"/>
          </a:solidFill>
          <a:ln w="38100">
            <a:noFill/>
          </a:ln>
        </p:spPr>
        <p:txBody>
          <a:bodyPr>
            <a:spAutoFit/>
          </a:bodyPr>
          <a:lstStyle/>
          <a:p>
            <a:r>
              <a:rPr lang="en-US" b="1" cap="small" dirty="0">
                <a:latin typeface="Elephant" pitchFamily="18" charset="0"/>
              </a:rPr>
              <a:t>Blessed and Holy – </a:t>
            </a:r>
            <a:br>
              <a:rPr lang="en-US" b="1" cap="small" dirty="0">
                <a:latin typeface="Elephant" pitchFamily="18" charset="0"/>
              </a:rPr>
            </a:br>
            <a:r>
              <a:rPr lang="en-US" b="1" cap="small" dirty="0">
                <a:latin typeface="Elephant" pitchFamily="18" charset="0"/>
              </a:rPr>
              <a:t>First Resurrection</a:t>
            </a:r>
          </a:p>
        </p:txBody>
      </p:sp>
      <p:sp>
        <p:nvSpPr>
          <p:cNvPr id="3" name="Content Placeholder 2"/>
          <p:cNvSpPr>
            <a:spLocks noGrp="1"/>
          </p:cNvSpPr>
          <p:nvPr>
            <p:ph idx="1"/>
          </p:nvPr>
        </p:nvSpPr>
        <p:spPr>
          <a:xfrm>
            <a:off x="245097" y="1695451"/>
            <a:ext cx="8660582" cy="5093702"/>
          </a:xfrm>
          <a:solidFill>
            <a:schemeClr val="bg1"/>
          </a:solidFill>
        </p:spPr>
        <p:txBody>
          <a:bodyPr wrap="square">
            <a:spAutoFit/>
          </a:bodyPr>
          <a:lstStyle/>
          <a:p>
            <a:pPr>
              <a:spcBef>
                <a:spcPts val="0"/>
              </a:spcBef>
            </a:pPr>
            <a:r>
              <a:rPr lang="en-US" sz="2500" dirty="0">
                <a:latin typeface="Book Antiqua" pitchFamily="18" charset="0"/>
              </a:rPr>
              <a:t>cf. </a:t>
            </a:r>
            <a:r>
              <a:rPr lang="en-US" sz="2500" b="1" dirty="0">
                <a:latin typeface="Book Antiqua" pitchFamily="18" charset="0"/>
              </a:rPr>
              <a:t>Revelation 2:11, </a:t>
            </a:r>
            <a:r>
              <a:rPr lang="en-US" sz="2500" dirty="0">
                <a:latin typeface="Book Antiqua" pitchFamily="18" charset="0"/>
              </a:rPr>
              <a:t>John recorded, </a:t>
            </a:r>
            <a:r>
              <a:rPr lang="en-US" sz="2500" i="1" dirty="0">
                <a:latin typeface="Book Antiqua" pitchFamily="18" charset="0"/>
              </a:rPr>
              <a:t>“He that hath an ear, let him hear what the Spirit saith to the churches. He that overcometh shall not be hurt of </a:t>
            </a:r>
            <a:r>
              <a:rPr lang="en-US" sz="2500" b="1" i="1" dirty="0">
                <a:latin typeface="Book Antiqua" pitchFamily="18" charset="0"/>
              </a:rPr>
              <a:t>the second death</a:t>
            </a:r>
            <a:r>
              <a:rPr lang="en-US" sz="2500" i="1" dirty="0">
                <a:latin typeface="Book Antiqua" pitchFamily="18" charset="0"/>
              </a:rPr>
              <a:t>.”</a:t>
            </a:r>
          </a:p>
          <a:p>
            <a:pPr>
              <a:spcBef>
                <a:spcPts val="0"/>
              </a:spcBef>
            </a:pPr>
            <a:r>
              <a:rPr lang="en-US" sz="2500" b="1" dirty="0">
                <a:latin typeface="Book Antiqua" pitchFamily="18" charset="0"/>
              </a:rPr>
              <a:t>Revelation 20:14 states that the second death was the eternal existence in hell.</a:t>
            </a:r>
          </a:p>
          <a:p>
            <a:pPr>
              <a:spcBef>
                <a:spcPts val="0"/>
              </a:spcBef>
              <a:buFont typeface="Wingdings" panose="05000000000000000000" pitchFamily="2" charset="2"/>
              <a:buChar char="Ø"/>
            </a:pPr>
            <a:r>
              <a:rPr lang="en-US" sz="2500" dirty="0">
                <a:latin typeface="Book Antiqua" pitchFamily="18" charset="0"/>
              </a:rPr>
              <a:t>These reigning saints shall be priests of God and of Christ:</a:t>
            </a:r>
          </a:p>
          <a:p>
            <a:pPr marL="642938" lvl="1" indent="-342900">
              <a:spcBef>
                <a:spcPts val="0"/>
              </a:spcBef>
            </a:pPr>
            <a:r>
              <a:rPr lang="en-US" sz="2500" dirty="0">
                <a:latin typeface="Book Antiqua" pitchFamily="18" charset="0"/>
              </a:rPr>
              <a:t>John had earlier said of the saints of God that they shall be </a:t>
            </a:r>
            <a:r>
              <a:rPr lang="en-US" sz="2500" i="1" dirty="0">
                <a:latin typeface="Book Antiqua" pitchFamily="18" charset="0"/>
              </a:rPr>
              <a:t>“a kingdom, to be priests unto his God and Father”</a:t>
            </a:r>
            <a:r>
              <a:rPr lang="en-US" sz="2500" dirty="0">
                <a:latin typeface="Book Antiqua" pitchFamily="18" charset="0"/>
              </a:rPr>
              <a:t> (Revelation 1:6).</a:t>
            </a:r>
          </a:p>
          <a:p>
            <a:pPr marL="642938" lvl="1" indent="-342900">
              <a:spcBef>
                <a:spcPts val="0"/>
              </a:spcBef>
            </a:pPr>
            <a:r>
              <a:rPr lang="en-US" sz="2500" dirty="0">
                <a:latin typeface="Book Antiqua" pitchFamily="18" charset="0"/>
              </a:rPr>
              <a:t>The saints (priests) would reign with Christ</a:t>
            </a:r>
            <a:br>
              <a:rPr lang="en-US" sz="2500" dirty="0">
                <a:latin typeface="Book Antiqua" pitchFamily="18" charset="0"/>
              </a:rPr>
            </a:br>
            <a:r>
              <a:rPr lang="en-US" sz="2500" dirty="0">
                <a:latin typeface="Book Antiqua" pitchFamily="18" charset="0"/>
              </a:rPr>
              <a:t>(see Revelation 5:10).</a:t>
            </a:r>
          </a:p>
          <a:p>
            <a:pPr>
              <a:spcBef>
                <a:spcPts val="0"/>
              </a:spcBef>
              <a:buFont typeface="Wingdings" panose="05000000000000000000" pitchFamily="2" charset="2"/>
              <a:buChar char="Ø"/>
            </a:pPr>
            <a:r>
              <a:rPr lang="en-US" sz="2500" dirty="0">
                <a:latin typeface="Book Antiqua" pitchFamily="18" charset="0"/>
              </a:rPr>
              <a:t>Peter referred to saints as a holy and royal priesthood that was to offer spiritual sacrifices to God (1 Peter 2:5, 9).</a:t>
            </a:r>
          </a:p>
        </p:txBody>
      </p:sp>
      <p:sp>
        <p:nvSpPr>
          <p:cNvPr id="4" name="Rectangle 3">
            <a:extLst>
              <a:ext uri="{FF2B5EF4-FFF2-40B4-BE49-F238E27FC236}">
                <a16:creationId xmlns:a16="http://schemas.microsoft.com/office/drawing/2014/main" id="{F78BC455-138F-47EE-B501-E1A4169300BF}"/>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Revelation 20</a:t>
            </a:r>
          </a:p>
        </p:txBody>
      </p:sp>
    </p:spTree>
    <p:extLst>
      <p:ext uri="{BB962C8B-B14F-4D97-AF65-F5344CB8AC3E}">
        <p14:creationId xmlns:p14="http://schemas.microsoft.com/office/powerpoint/2010/main" val="41357062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600164"/>
          </a:xfrm>
          <a:solidFill>
            <a:schemeClr val="bg1"/>
          </a:solidFill>
          <a:ln w="38100">
            <a:noFill/>
          </a:ln>
        </p:spPr>
        <p:txBody>
          <a:bodyPr>
            <a:spAutoFit/>
          </a:bodyPr>
          <a:lstStyle/>
          <a:p>
            <a:r>
              <a:rPr lang="en-US" b="1" cap="small" dirty="0">
                <a:latin typeface="OldCentury" pitchFamily="2" charset="0"/>
              </a:rPr>
              <a:t>Revelation 20:7</a:t>
            </a:r>
          </a:p>
        </p:txBody>
      </p:sp>
      <p:pic>
        <p:nvPicPr>
          <p:cNvPr id="4" name="Content Placeholder 3"/>
          <p:cNvPicPr>
            <a:picLocks noChangeAspect="1" noChangeArrowheads="1"/>
          </p:cNvPicPr>
          <p:nvPr/>
        </p:nvPicPr>
        <p:blipFill>
          <a:blip r:embed="rId2"/>
          <a:srcRect/>
          <a:stretch>
            <a:fillRect/>
          </a:stretch>
        </p:blipFill>
        <p:spPr bwMode="auto">
          <a:xfrm>
            <a:off x="671362" y="1828800"/>
            <a:ext cx="7854696" cy="4828032"/>
          </a:xfrm>
          <a:prstGeom prst="rect">
            <a:avLst/>
          </a:prstGeom>
          <a:noFill/>
          <a:ln w="9525">
            <a:noFill/>
            <a:miter lim="800000"/>
            <a:headEnd/>
            <a:tailEnd/>
          </a:ln>
        </p:spPr>
      </p:pic>
      <p:sp>
        <p:nvSpPr>
          <p:cNvPr id="5" name="TextBox 4"/>
          <p:cNvSpPr txBox="1"/>
          <p:nvPr/>
        </p:nvSpPr>
        <p:spPr>
          <a:xfrm>
            <a:off x="2015617" y="2286000"/>
            <a:ext cx="5114925" cy="2062103"/>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i="1" u="none" strike="noStrike" kern="1200" cap="none" spc="0" normalizeH="0" baseline="0" noProof="0" dirty="0">
                <a:ln>
                  <a:noFill/>
                </a:ln>
                <a:effectLst/>
                <a:uLnTx/>
                <a:uFillTx/>
                <a:latin typeface="Book Antiqua" pitchFamily="18" charset="0"/>
                <a:ea typeface="+mn-ea"/>
                <a:cs typeface="+mn-cs"/>
              </a:rPr>
              <a:t>“</a:t>
            </a:r>
            <a:r>
              <a:rPr kumimoji="0" lang="en-US" sz="3200" b="1" i="1" u="none" strike="noStrike" kern="1200" cap="none" spc="0" normalizeH="0" baseline="0" noProof="0" dirty="0">
                <a:ln>
                  <a:noFill/>
                </a:ln>
                <a:effectLst/>
                <a:uLnTx/>
                <a:uFillTx/>
                <a:latin typeface="Book Antiqua" pitchFamily="18" charset="0"/>
                <a:ea typeface="+mn-ea"/>
                <a:cs typeface="+mn-cs"/>
              </a:rPr>
              <a:t>And when the thousand years are finished, </a:t>
            </a:r>
            <a:r>
              <a:rPr kumimoji="0" lang="en-US" sz="3200" b="1" i="1" u="sng" strike="noStrike" kern="1200" cap="none" spc="0" normalizeH="0" baseline="0" noProof="0" dirty="0">
                <a:ln>
                  <a:noFill/>
                </a:ln>
                <a:effectLst/>
                <a:uLnTx/>
                <a:uFillTx/>
                <a:latin typeface="Book Antiqua" pitchFamily="18" charset="0"/>
                <a:ea typeface="+mn-ea"/>
                <a:cs typeface="+mn-cs"/>
              </a:rPr>
              <a:t>Satan shall be loosed out of his prison</a:t>
            </a:r>
            <a:r>
              <a:rPr kumimoji="0" lang="en-US" sz="3200" i="1" u="none" strike="noStrike" kern="1200" cap="none" spc="0" normalizeH="0" baseline="0" noProof="0" dirty="0">
                <a:ln>
                  <a:noFill/>
                </a:ln>
                <a:effectLst/>
                <a:uLnTx/>
                <a:uFillTx/>
                <a:latin typeface="Book Antiqua" pitchFamily="18" charset="0"/>
                <a:ea typeface="+mn-ea"/>
                <a:cs typeface="+mn-cs"/>
              </a:rPr>
              <a:t>,”</a:t>
            </a:r>
          </a:p>
        </p:txBody>
      </p:sp>
      <p:sp>
        <p:nvSpPr>
          <p:cNvPr id="6" name="Rectangle 5">
            <a:extLst>
              <a:ext uri="{FF2B5EF4-FFF2-40B4-BE49-F238E27FC236}">
                <a16:creationId xmlns:a16="http://schemas.microsoft.com/office/drawing/2014/main" id="{DF378957-4912-4581-936C-77DE9FF6DFFE}"/>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Revelation 20</a:t>
            </a:r>
          </a:p>
        </p:txBody>
      </p:sp>
    </p:spTree>
    <p:extLst>
      <p:ext uri="{BB962C8B-B14F-4D97-AF65-F5344CB8AC3E}">
        <p14:creationId xmlns:p14="http://schemas.microsoft.com/office/powerpoint/2010/main" val="24600108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600164"/>
          </a:xfrm>
          <a:solidFill>
            <a:schemeClr val="bg1"/>
          </a:solidFill>
          <a:ln w="38100">
            <a:noFill/>
          </a:ln>
        </p:spPr>
        <p:txBody>
          <a:bodyPr>
            <a:spAutoFit/>
          </a:bodyPr>
          <a:lstStyle/>
          <a:p>
            <a:r>
              <a:rPr lang="en-US" b="1" cap="small" dirty="0">
                <a:latin typeface="OldCentury" pitchFamily="2" charset="0"/>
              </a:rPr>
              <a:t>Revelation 20:8</a:t>
            </a:r>
          </a:p>
        </p:txBody>
      </p:sp>
      <p:pic>
        <p:nvPicPr>
          <p:cNvPr id="4" name="Content Placeholder 3"/>
          <p:cNvPicPr>
            <a:picLocks noChangeAspect="1" noChangeArrowheads="1"/>
          </p:cNvPicPr>
          <p:nvPr/>
        </p:nvPicPr>
        <p:blipFill>
          <a:blip r:embed="rId2"/>
          <a:srcRect/>
          <a:stretch>
            <a:fillRect/>
          </a:stretch>
        </p:blipFill>
        <p:spPr bwMode="auto">
          <a:xfrm>
            <a:off x="646518" y="1828800"/>
            <a:ext cx="7854696" cy="4828032"/>
          </a:xfrm>
          <a:prstGeom prst="rect">
            <a:avLst/>
          </a:prstGeom>
          <a:noFill/>
          <a:ln w="9525">
            <a:noFill/>
            <a:miter lim="800000"/>
            <a:headEnd/>
            <a:tailEnd/>
          </a:ln>
        </p:spPr>
      </p:pic>
      <p:sp>
        <p:nvSpPr>
          <p:cNvPr id="5" name="TextBox 4"/>
          <p:cNvSpPr txBox="1"/>
          <p:nvPr/>
        </p:nvSpPr>
        <p:spPr>
          <a:xfrm>
            <a:off x="2124761" y="2286000"/>
            <a:ext cx="4924425" cy="3108543"/>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i="1" u="none" strike="noStrike" kern="1200" cap="none" spc="0" normalizeH="0" baseline="0" noProof="0" dirty="0">
                <a:ln>
                  <a:noFill/>
                </a:ln>
                <a:effectLst/>
                <a:uLnTx/>
                <a:uFillTx/>
                <a:latin typeface="Book Antiqua" pitchFamily="18" charset="0"/>
                <a:ea typeface="+mn-ea"/>
                <a:cs typeface="+mn-cs"/>
              </a:rPr>
              <a:t>“</a:t>
            </a:r>
            <a:r>
              <a:rPr kumimoji="0" lang="en-US" sz="2800" b="1" i="1" u="none" strike="noStrike" kern="1200" cap="none" spc="0" normalizeH="0" baseline="0" noProof="0" dirty="0">
                <a:ln>
                  <a:noFill/>
                </a:ln>
                <a:effectLst/>
                <a:uLnTx/>
                <a:uFillTx/>
                <a:latin typeface="Book Antiqua" pitchFamily="18" charset="0"/>
                <a:ea typeface="+mn-ea"/>
                <a:cs typeface="+mn-cs"/>
              </a:rPr>
              <a:t>and shall come forth </a:t>
            </a:r>
            <a:r>
              <a:rPr kumimoji="0" lang="en-US" sz="2800" b="1" i="1" u="sng" strike="noStrike" kern="1200" cap="none" spc="0" normalizeH="0" baseline="0" noProof="0" dirty="0">
                <a:ln>
                  <a:noFill/>
                </a:ln>
                <a:effectLst/>
                <a:uLnTx/>
                <a:uFillTx/>
                <a:latin typeface="Book Antiqua" pitchFamily="18" charset="0"/>
                <a:ea typeface="+mn-ea"/>
                <a:cs typeface="+mn-cs"/>
              </a:rPr>
              <a:t>to deceive the nations</a:t>
            </a:r>
            <a:r>
              <a:rPr kumimoji="0" lang="en-US" sz="2800" b="1" i="1" u="none" strike="noStrike" kern="1200" cap="none" spc="0" normalizeH="0" baseline="0" noProof="0" dirty="0">
                <a:ln>
                  <a:noFill/>
                </a:ln>
                <a:effectLst/>
                <a:uLnTx/>
                <a:uFillTx/>
                <a:latin typeface="Book Antiqua" pitchFamily="18" charset="0"/>
                <a:ea typeface="+mn-ea"/>
                <a:cs typeface="+mn-cs"/>
              </a:rPr>
              <a:t> which are in the four corners of the earth, Gog and Magog, to gather them together to the war: the number of whom is as the sand of the sea</a:t>
            </a:r>
            <a:r>
              <a:rPr kumimoji="0" lang="en-US" sz="2800" i="1" u="none" strike="noStrike" kern="1200" cap="none" spc="0" normalizeH="0" baseline="0" noProof="0" dirty="0">
                <a:ln>
                  <a:noFill/>
                </a:ln>
                <a:effectLst/>
                <a:uLnTx/>
                <a:uFillTx/>
                <a:latin typeface="Book Antiqua" pitchFamily="18" charset="0"/>
                <a:ea typeface="+mn-ea"/>
                <a:cs typeface="+mn-cs"/>
              </a:rPr>
              <a:t>.”</a:t>
            </a:r>
          </a:p>
        </p:txBody>
      </p:sp>
      <p:sp>
        <p:nvSpPr>
          <p:cNvPr id="6" name="Rectangle 5">
            <a:extLst>
              <a:ext uri="{FF2B5EF4-FFF2-40B4-BE49-F238E27FC236}">
                <a16:creationId xmlns:a16="http://schemas.microsoft.com/office/drawing/2014/main" id="{9F42F3CA-E764-4AAD-8323-5674DEB0C0EB}"/>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Revelation 20</a:t>
            </a:r>
          </a:p>
        </p:txBody>
      </p:sp>
    </p:spTree>
    <p:extLst>
      <p:ext uri="{BB962C8B-B14F-4D97-AF65-F5344CB8AC3E}">
        <p14:creationId xmlns:p14="http://schemas.microsoft.com/office/powerpoint/2010/main" val="22010189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795292"/>
            <a:ext cx="8229600" cy="600164"/>
          </a:xfrm>
          <a:solidFill>
            <a:schemeClr val="bg1"/>
          </a:solidFill>
          <a:ln w="38100">
            <a:noFill/>
          </a:ln>
        </p:spPr>
        <p:txBody>
          <a:bodyPr>
            <a:spAutoFit/>
          </a:bodyPr>
          <a:lstStyle/>
          <a:p>
            <a:r>
              <a:rPr lang="en-US" b="1" cap="small" dirty="0">
                <a:latin typeface="Elephant" pitchFamily="18" charset="0"/>
              </a:rPr>
              <a:t>Satan Released</a:t>
            </a:r>
          </a:p>
        </p:txBody>
      </p:sp>
      <p:sp>
        <p:nvSpPr>
          <p:cNvPr id="3" name="Content Placeholder 2"/>
          <p:cNvSpPr>
            <a:spLocks noGrp="1"/>
          </p:cNvSpPr>
          <p:nvPr>
            <p:ph idx="1"/>
          </p:nvPr>
        </p:nvSpPr>
        <p:spPr>
          <a:xfrm>
            <a:off x="197965" y="1809751"/>
            <a:ext cx="8748074" cy="4789003"/>
          </a:xfrm>
          <a:solidFill>
            <a:schemeClr val="bg1"/>
          </a:solidFill>
        </p:spPr>
        <p:txBody>
          <a:bodyPr wrap="square">
            <a:spAutoFit/>
          </a:bodyPr>
          <a:lstStyle/>
          <a:p>
            <a:r>
              <a:rPr lang="en-US" sz="2800" dirty="0">
                <a:latin typeface="Book Antiqua" panose="02040602050305030304" pitchFamily="18" charset="0"/>
              </a:rPr>
              <a:t>Satan’s loosing happens sometime after the </a:t>
            </a:r>
            <a:r>
              <a:rPr lang="en-US" sz="2800" b="1" dirty="0">
                <a:latin typeface="Book Antiqua" panose="02040602050305030304" pitchFamily="18" charset="0"/>
              </a:rPr>
              <a:t>judgment of Rome</a:t>
            </a:r>
          </a:p>
          <a:p>
            <a:r>
              <a:rPr lang="en-US" sz="2800" dirty="0">
                <a:latin typeface="Book Antiqua" pitchFamily="18" charset="0"/>
              </a:rPr>
              <a:t>Why? For </a:t>
            </a:r>
            <a:r>
              <a:rPr lang="en-US" sz="2800" b="1" dirty="0">
                <a:latin typeface="Book Antiqua" panose="02040602050305030304" pitchFamily="18" charset="0"/>
              </a:rPr>
              <a:t>God’s purposes </a:t>
            </a:r>
            <a:r>
              <a:rPr lang="en-US" sz="2800" dirty="0">
                <a:latin typeface="Book Antiqua" pitchFamily="18" charset="0"/>
              </a:rPr>
              <a:t>not Satan’s!</a:t>
            </a:r>
          </a:p>
          <a:p>
            <a:r>
              <a:rPr lang="en-US" sz="2800" dirty="0">
                <a:latin typeface="Book Antiqua" pitchFamily="18" charset="0"/>
              </a:rPr>
              <a:t>His time is drawing to a </a:t>
            </a:r>
            <a:r>
              <a:rPr lang="en-US" sz="2800" b="1" dirty="0">
                <a:latin typeface="Book Antiqua" panose="02040602050305030304" pitchFamily="18" charset="0"/>
              </a:rPr>
              <a:t>final end </a:t>
            </a:r>
            <a:r>
              <a:rPr lang="en-US" sz="2800" dirty="0">
                <a:latin typeface="Book Antiqua" pitchFamily="18" charset="0"/>
              </a:rPr>
              <a:t>…</a:t>
            </a:r>
          </a:p>
          <a:p>
            <a:r>
              <a:rPr lang="en-US" sz="2800" dirty="0">
                <a:latin typeface="Book Antiqua" pitchFamily="18" charset="0"/>
              </a:rPr>
              <a:t>Satan enlisted the host of evil “</a:t>
            </a:r>
            <a:r>
              <a:rPr lang="en-US" sz="2800" b="1" dirty="0">
                <a:latin typeface="Book Antiqua" panose="02040602050305030304" pitchFamily="18" charset="0"/>
              </a:rPr>
              <a:t>Gog and Magog</a:t>
            </a:r>
            <a:r>
              <a:rPr lang="en-US" sz="2800" dirty="0">
                <a:latin typeface="Book Antiqua" panose="02040602050305030304" pitchFamily="18" charset="0"/>
              </a:rPr>
              <a:t>” </a:t>
            </a:r>
            <a:br>
              <a:rPr lang="en-US" sz="2800" dirty="0">
                <a:latin typeface="Book Antiqua" panose="02040602050305030304" pitchFamily="18" charset="0"/>
              </a:rPr>
            </a:br>
            <a:r>
              <a:rPr lang="en-US" sz="2800" b="1" dirty="0">
                <a:latin typeface="Book Antiqua" panose="02040602050305030304" pitchFamily="18" charset="0"/>
              </a:rPr>
              <a:t>(Ezekiel 38,39)</a:t>
            </a:r>
            <a:br>
              <a:rPr lang="en-US" sz="2800" b="1" dirty="0">
                <a:latin typeface="Book Antiqua" panose="02040602050305030304" pitchFamily="18" charset="0"/>
              </a:rPr>
            </a:br>
            <a:r>
              <a:rPr lang="en-US" sz="2800" dirty="0">
                <a:latin typeface="Book Antiqua" panose="02040602050305030304" pitchFamily="18" charset="0"/>
              </a:rPr>
              <a:t>Ezekiel 38:17, </a:t>
            </a:r>
            <a:r>
              <a:rPr lang="en-US" sz="2800" i="1" dirty="0">
                <a:latin typeface="Book Antiqua" panose="02040602050305030304" pitchFamily="18" charset="0"/>
              </a:rPr>
              <a:t>“Thus saith the Lord Jehovah: Art thou he of whom I spake in old time by </a:t>
            </a:r>
            <a:r>
              <a:rPr lang="en-US" sz="2800" i="1" u="sng" dirty="0">
                <a:latin typeface="Book Antiqua" panose="02040602050305030304" pitchFamily="18" charset="0"/>
              </a:rPr>
              <a:t>my servants the prophets</a:t>
            </a:r>
            <a:r>
              <a:rPr lang="en-US" sz="2800" i="1" dirty="0">
                <a:latin typeface="Book Antiqua" panose="02040602050305030304" pitchFamily="18" charset="0"/>
              </a:rPr>
              <a:t> of Israel, that prophesied in those days for (</a:t>
            </a:r>
            <a:r>
              <a:rPr lang="en-US" sz="2800" b="1" i="1" dirty="0">
                <a:latin typeface="Book Antiqua" panose="02040602050305030304" pitchFamily="18" charset="0"/>
              </a:rPr>
              <a:t>many</a:t>
            </a:r>
            <a:r>
              <a:rPr lang="en-US" sz="2800" i="1" dirty="0">
                <a:latin typeface="Book Antiqua" panose="02040602050305030304" pitchFamily="18" charset="0"/>
              </a:rPr>
              <a:t>) years that I would bring thee against them?”</a:t>
            </a:r>
          </a:p>
        </p:txBody>
      </p:sp>
      <p:sp>
        <p:nvSpPr>
          <p:cNvPr id="4" name="Rectangle 3">
            <a:extLst>
              <a:ext uri="{FF2B5EF4-FFF2-40B4-BE49-F238E27FC236}">
                <a16:creationId xmlns:a16="http://schemas.microsoft.com/office/drawing/2014/main" id="{843D7C26-BEFA-457A-9A4A-8219D38B258A}"/>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Revelation 20</a:t>
            </a:r>
          </a:p>
        </p:txBody>
      </p:sp>
    </p:spTree>
    <p:extLst>
      <p:ext uri="{BB962C8B-B14F-4D97-AF65-F5344CB8AC3E}">
        <p14:creationId xmlns:p14="http://schemas.microsoft.com/office/powerpoint/2010/main" val="18273010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p:cTn id="23"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765</TotalTime>
  <Words>911</Words>
  <Application>Microsoft Office PowerPoint</Application>
  <PresentationFormat>On-screen Show (4:3)</PresentationFormat>
  <Paragraphs>60</Paragraphs>
  <Slides>11</Slides>
  <Notes>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11</vt:i4>
      </vt:variant>
    </vt:vector>
  </HeadingPairs>
  <TitlesOfParts>
    <vt:vector size="21" baseType="lpstr">
      <vt:lpstr>Arial</vt:lpstr>
      <vt:lpstr>Book Antiqua</vt:lpstr>
      <vt:lpstr>Calibri</vt:lpstr>
      <vt:lpstr>Corbel</vt:lpstr>
      <vt:lpstr>Elephant</vt:lpstr>
      <vt:lpstr>OldCentury</vt:lpstr>
      <vt:lpstr>Times New Roman</vt:lpstr>
      <vt:lpstr>Wingdings</vt:lpstr>
      <vt:lpstr>2_Office Theme</vt:lpstr>
      <vt:lpstr>1_Depth</vt:lpstr>
      <vt:lpstr>A Study Of  The Book Of Revelation</vt:lpstr>
      <vt:lpstr>Revelation 20:6</vt:lpstr>
      <vt:lpstr>Blessed and Holy –  First Resurrection</vt:lpstr>
      <vt:lpstr>Blessed and Holy –  First Resurrection</vt:lpstr>
      <vt:lpstr>Blessed and Holy –  First Resurrection</vt:lpstr>
      <vt:lpstr>Blessed and Holy –  First Resurrection</vt:lpstr>
      <vt:lpstr>Revelation 20:7</vt:lpstr>
      <vt:lpstr>Revelation 20:8</vt:lpstr>
      <vt:lpstr>Satan Released</vt:lpstr>
      <vt:lpstr>Satan Released</vt:lpstr>
      <vt:lpstr>Satan Released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mgalloway2715@gmail.com</dc:creator>
  <cp:lastModifiedBy>Richard Lidh</cp:lastModifiedBy>
  <cp:revision>19</cp:revision>
  <cp:lastPrinted>2021-09-18T19:07:29Z</cp:lastPrinted>
  <dcterms:created xsi:type="dcterms:W3CDTF">2021-09-12T02:25:43Z</dcterms:created>
  <dcterms:modified xsi:type="dcterms:W3CDTF">2021-09-18T19:07:32Z</dcterms:modified>
</cp:coreProperties>
</file>